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LyFBL3a3t+zLqcDbWB4/745Ia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747F3F-EAA9-4441-98BA-D89A27922FA2}">
  <a:tblStyle styleId="{1C747F3F-EAA9-4441-98BA-D89A27922F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a:tcStyle>
        <a:tcBdr/>
        <a:fill>
          <a:solidFill>
            <a:srgbClr val="FBD7D1"/>
          </a:solidFill>
        </a:fill>
      </a:tcStyle>
    </a:band1H>
    <a:band2H>
      <a:tcTxStyle/>
      <a:tcStyle>
        <a:tcBdr/>
      </a:tcStyle>
    </a:band2H>
    <a:band1V>
      <a:tcTxStyle/>
      <a:tcStyle>
        <a:tcBdr/>
        <a:fill>
          <a:solidFill>
            <a:srgbClr val="FBD7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4319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172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23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424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633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27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39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770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0" name="Google Shape;16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59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8" name="Google Shape;16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00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879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957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15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32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622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6" name="Google Shape;20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306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2787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440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0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42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296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0" name="Google Shape;7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56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29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133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061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246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523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4"/>
        <p:cNvGrpSpPr/>
        <p:nvPr/>
      </p:nvGrpSpPr>
      <p:grpSpPr>
        <a:xfrm>
          <a:off x="0" y="0"/>
          <a:ext cx="0" cy="0"/>
          <a:chOff x="0" y="0"/>
          <a:chExt cx="0" cy="0"/>
        </a:xfrm>
      </p:grpSpPr>
      <p:sp>
        <p:nvSpPr>
          <p:cNvPr id="35" name="Google Shape;35;p42"/>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6" name="Google Shape;36;p4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42"/>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8" name="Google Shape;38;p42"/>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9" name="Google Shape;39;p42"/>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40" name="Google Shape;40;p42"/>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
        <p:cNvGrpSpPr/>
        <p:nvPr/>
      </p:nvGrpSpPr>
      <p:grpSpPr>
        <a:xfrm>
          <a:off x="0" y="0"/>
          <a:ext cx="0" cy="0"/>
          <a:chOff x="0" y="0"/>
          <a:chExt cx="0" cy="0"/>
        </a:xfrm>
      </p:grpSpPr>
      <p:sp>
        <p:nvSpPr>
          <p:cNvPr id="29" name="Google Shape;29;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 name="Google Shape;30;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UakGed8QeY"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enerations-bg.eu/wp-content/uploads/2015/10/Trainers-Guide_Bulgarian_Final.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lucidchart.com/blog/how-to-use-the-kirkpatrick-evaluation-model" TargetMode="External"/><Relationship Id="rId5" Type="http://schemas.openxmlformats.org/officeDocument/2006/relationships/hyperlink" Target="https://www.youtube.com/watch?v=8mWUF0NPvBM" TargetMode="External"/><Relationship Id="rId4" Type="http://schemas.openxmlformats.org/officeDocument/2006/relationships/hyperlink" Target="http://evaluationtoolbox.net.au/index.php?option=com_content&amp;view=article&amp;id=15&amp;Itemid=1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ria-academy.org/pdf/ptm/PTM_Module%205%20final%20edited.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jica.go.jp/project/cambodia/0601331/pdf/english/5_TrainingEvaluation.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generations-bg.eu/wp-content/uploads/2015/10/Trainers-Guide_Bulgarian_Final.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1" y="4530725"/>
            <a:ext cx="5910900" cy="1334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2BAAD"/>
              </a:buClr>
              <a:buSzPts val="2000"/>
              <a:buFont typeface="Open Sans"/>
              <a:buNone/>
            </a:pPr>
            <a:r>
              <a:rPr lang="en-US"/>
              <a:t>Intergenerational Learning Curriculum</a:t>
            </a:r>
            <a:endParaRPr>
              <a:latin typeface="Open Sans"/>
              <a:ea typeface="Open Sans"/>
              <a:cs typeface="Open Sans"/>
              <a:sym typeface="Open Sans"/>
            </a:endParaRPr>
          </a:p>
        </p:txBody>
      </p:sp>
      <p:sp>
        <p:nvSpPr>
          <p:cNvPr id="54" name="Google Shape;54;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sz="2400">
                <a:latin typeface="Calibri"/>
                <a:ea typeface="Calibri"/>
                <a:cs typeface="Calibri"/>
                <a:sym typeface="Calibri"/>
              </a:rPr>
              <a:t>Module 6: Implementing, monitoring and evaluating the training program</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M&amp;E plan – step 3</a:t>
            </a:r>
            <a:endParaRPr sz="3200"/>
          </a:p>
        </p:txBody>
      </p:sp>
      <p:sp>
        <p:nvSpPr>
          <p:cNvPr id="116" name="Google Shape;116;p25"/>
          <p:cNvSpPr txBox="1">
            <a:spLocks noGrp="1"/>
          </p:cNvSpPr>
          <p:nvPr>
            <p:ph type="body" idx="1"/>
          </p:nvPr>
        </p:nvSpPr>
        <p:spPr>
          <a:xfrm>
            <a:off x="526595" y="1119868"/>
            <a:ext cx="10612939" cy="3909332"/>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n-US" sz="2400" b="1">
                <a:solidFill>
                  <a:srgbClr val="D3370D"/>
                </a:solidFill>
                <a:latin typeface="Open Sans Light"/>
                <a:ea typeface="Open Sans Light"/>
                <a:cs typeface="Open Sans Light"/>
                <a:sym typeface="Open Sans Light"/>
              </a:rPr>
              <a:t>Define Data Collection Methods and Timeline</a:t>
            </a:r>
            <a:endParaRPr sz="2400" b="1">
              <a:solidFill>
                <a:srgbClr val="D3370D"/>
              </a:solidFill>
              <a:latin typeface="Open Sans Light"/>
              <a:ea typeface="Open Sans Light"/>
              <a:cs typeface="Open Sans Light"/>
              <a:sym typeface="Open Sans Light"/>
            </a:endParaRPr>
          </a:p>
          <a:p>
            <a:pPr marL="0" lvl="0" indent="0" algn="ctr" rtl="0">
              <a:lnSpc>
                <a:spcPct val="107000"/>
              </a:lnSpc>
              <a:spcBef>
                <a:spcPts val="1800"/>
              </a:spcBef>
              <a:spcAft>
                <a:spcPts val="0"/>
              </a:spcAft>
              <a:buClr>
                <a:srgbClr val="93D4CC"/>
              </a:buClr>
              <a:buSzPts val="1800"/>
              <a:buNone/>
            </a:pPr>
            <a:endParaRPr sz="2400" b="1">
              <a:solidFill>
                <a:srgbClr val="D3370D"/>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n-US" sz="2000">
                <a:solidFill>
                  <a:srgbClr val="151617"/>
                </a:solidFill>
                <a:latin typeface="Open Sans Light"/>
                <a:ea typeface="Open Sans Light"/>
                <a:cs typeface="Open Sans Light"/>
                <a:sym typeface="Open Sans Light"/>
              </a:rPr>
              <a:t>After creating monitoring indicators, it is time to decide on </a:t>
            </a:r>
            <a:endParaRPr/>
          </a:p>
          <a:p>
            <a:pPr marL="704850" lvl="0" indent="-342900" algn="l" rtl="0">
              <a:lnSpc>
                <a:spcPct val="107000"/>
              </a:lnSpc>
              <a:spcBef>
                <a:spcPts val="1800"/>
              </a:spcBef>
              <a:spcAft>
                <a:spcPts val="0"/>
              </a:spcAft>
              <a:buSzPts val="1800"/>
              <a:buFont typeface="Arial"/>
              <a:buChar char="•"/>
            </a:pPr>
            <a:r>
              <a:rPr lang="en-US" sz="2000" i="1">
                <a:solidFill>
                  <a:srgbClr val="151617"/>
                </a:solidFill>
                <a:latin typeface="Open Sans Light"/>
                <a:ea typeface="Open Sans Light"/>
                <a:cs typeface="Open Sans Light"/>
                <a:sym typeface="Open Sans Light"/>
              </a:rPr>
              <a:t>methods</a:t>
            </a:r>
            <a:r>
              <a:rPr lang="en-US" sz="2000">
                <a:solidFill>
                  <a:srgbClr val="151617"/>
                </a:solidFill>
                <a:latin typeface="Open Sans Light"/>
                <a:ea typeface="Open Sans Light"/>
                <a:cs typeface="Open Sans Light"/>
                <a:sym typeface="Open Sans Light"/>
              </a:rPr>
              <a:t> for gathering data and</a:t>
            </a:r>
            <a:endParaRPr/>
          </a:p>
          <a:p>
            <a:pPr marL="704850" lvl="0" indent="-342900" algn="l" rtl="0">
              <a:lnSpc>
                <a:spcPct val="107000"/>
              </a:lnSpc>
              <a:spcBef>
                <a:spcPts val="1800"/>
              </a:spcBef>
              <a:spcAft>
                <a:spcPts val="0"/>
              </a:spcAft>
              <a:buSzPts val="1800"/>
              <a:buFont typeface="Arial"/>
              <a:buChar char="•"/>
            </a:pPr>
            <a:r>
              <a:rPr lang="en-US" sz="2000" i="1">
                <a:solidFill>
                  <a:srgbClr val="151617"/>
                </a:solidFill>
                <a:latin typeface="Open Sans Light"/>
                <a:ea typeface="Open Sans Light"/>
                <a:cs typeface="Open Sans Light"/>
                <a:sym typeface="Open Sans Light"/>
              </a:rPr>
              <a:t>how often</a:t>
            </a:r>
            <a:r>
              <a:rPr lang="en-US" sz="2000">
                <a:solidFill>
                  <a:srgbClr val="151617"/>
                </a:solidFill>
                <a:latin typeface="Open Sans Light"/>
                <a:ea typeface="Open Sans Light"/>
                <a:cs typeface="Open Sans Light"/>
                <a:sym typeface="Open Sans Light"/>
              </a:rPr>
              <a:t> various data will be recorded to track indicators.</a:t>
            </a:r>
            <a:endParaRPr/>
          </a:p>
          <a:p>
            <a:pPr marL="361950" lvl="0" indent="0" algn="l" rtl="0">
              <a:lnSpc>
                <a:spcPct val="107000"/>
              </a:lnSpc>
              <a:spcBef>
                <a:spcPts val="1800"/>
              </a:spcBef>
              <a:spcAft>
                <a:spcPts val="800"/>
              </a:spcAft>
              <a:buSzPts val="1800"/>
              <a:buNone/>
            </a:pPr>
            <a:r>
              <a:rPr lang="en-US" sz="2000">
                <a:solidFill>
                  <a:srgbClr val="151617"/>
                </a:solidFill>
                <a:latin typeface="Open Sans Light"/>
                <a:ea typeface="Open Sans Light"/>
                <a:cs typeface="Open Sans Light"/>
                <a:sym typeface="Open Sans Light"/>
              </a:rPr>
              <a:t>These methods will have important implications for what data collection methods will be used and how the results will be reported. </a:t>
            </a:r>
            <a:endParaRPr sz="3200">
              <a:solidFill>
                <a:srgbClr val="151617"/>
              </a:solidFill>
              <a:latin typeface="Open Sans Light"/>
              <a:ea typeface="Open Sans Light"/>
              <a:cs typeface="Open Sans Light"/>
              <a:sym typeface="Open Sans Light"/>
            </a:endParaRPr>
          </a:p>
        </p:txBody>
      </p:sp>
      <p:sp>
        <p:nvSpPr>
          <p:cNvPr id="117" name="Google Shape;117;p25"/>
          <p:cNvSpPr/>
          <p:nvPr/>
        </p:nvSpPr>
        <p:spPr>
          <a:xfrm>
            <a:off x="5617029" y="5137967"/>
            <a:ext cx="5868237" cy="1328023"/>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800" b="1" i="0" u="none" strike="noStrike" cap="none">
                <a:solidFill>
                  <a:schemeClr val="lt1"/>
                </a:solidFill>
                <a:latin typeface="Open Sans"/>
                <a:ea typeface="Open Sans"/>
                <a:cs typeface="Open Sans"/>
                <a:sym typeface="Open Sans"/>
              </a:rPr>
              <a:t>Do you know some methods? Can you share your experience?</a:t>
            </a:r>
            <a:endParaRPr/>
          </a:p>
          <a:p>
            <a:pPr marL="0" marR="0" lvl="0" indent="0" algn="l" rtl="0">
              <a:lnSpc>
                <a:spcPct val="100000"/>
              </a:lnSpc>
              <a:spcBef>
                <a:spcPts val="0"/>
              </a:spcBef>
              <a:spcAft>
                <a:spcPts val="0"/>
              </a:spcAft>
              <a:buNone/>
            </a:pPr>
            <a:endParaRPr sz="1800" b="1"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M&amp;E plan – step 4</a:t>
            </a:r>
            <a:endParaRPr sz="3200"/>
          </a:p>
        </p:txBody>
      </p:sp>
      <p:sp>
        <p:nvSpPr>
          <p:cNvPr id="123" name="Google Shape;123;p26"/>
          <p:cNvSpPr txBox="1">
            <a:spLocks noGrp="1"/>
          </p:cNvSpPr>
          <p:nvPr>
            <p:ph type="body" idx="1"/>
          </p:nvPr>
        </p:nvSpPr>
        <p:spPr>
          <a:xfrm>
            <a:off x="481713" y="1488515"/>
            <a:ext cx="11228574" cy="2088698"/>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n-US" sz="2400" b="1">
                <a:solidFill>
                  <a:srgbClr val="D3370D"/>
                </a:solidFill>
                <a:latin typeface="Open Sans Light"/>
                <a:ea typeface="Open Sans Light"/>
                <a:cs typeface="Open Sans Light"/>
                <a:sym typeface="Open Sans Light"/>
              </a:rPr>
              <a:t>Identify M&amp;E Roles and Responsibilities</a:t>
            </a:r>
            <a:endParaRPr/>
          </a:p>
          <a:p>
            <a:pPr marL="0" lvl="0" indent="0" algn="ctr" rtl="0">
              <a:lnSpc>
                <a:spcPct val="107000"/>
              </a:lnSpc>
              <a:spcBef>
                <a:spcPts val="800"/>
              </a:spcBef>
              <a:spcAft>
                <a:spcPts val="0"/>
              </a:spcAft>
              <a:buClr>
                <a:srgbClr val="93D4CC"/>
              </a:buClr>
              <a:buSzPts val="1800"/>
              <a:buNone/>
            </a:pPr>
            <a:endParaRPr sz="2400" b="1">
              <a:solidFill>
                <a:srgbClr val="D3370D"/>
              </a:solidFill>
              <a:latin typeface="Open Sans Light"/>
              <a:ea typeface="Open Sans Light"/>
              <a:cs typeface="Open Sans Light"/>
              <a:sym typeface="Open Sans Light"/>
            </a:endParaRPr>
          </a:p>
          <a:p>
            <a:pPr marL="361950" lvl="0" indent="0" algn="just" rtl="0">
              <a:lnSpc>
                <a:spcPct val="107000"/>
              </a:lnSpc>
              <a:spcBef>
                <a:spcPts val="1000"/>
              </a:spcBef>
              <a:spcAft>
                <a:spcPts val="800"/>
              </a:spcAft>
              <a:buSzPts val="1800"/>
              <a:buNone/>
            </a:pPr>
            <a:r>
              <a:rPr lang="en-US" sz="2000">
                <a:solidFill>
                  <a:srgbClr val="636A6F"/>
                </a:solidFill>
                <a:latin typeface="Open Sans Light"/>
                <a:ea typeface="Open Sans Light"/>
                <a:cs typeface="Open Sans Light"/>
                <a:sym typeface="Open Sans Light"/>
              </a:rPr>
              <a:t>It is important to decide who is responsible for collecting the data for each indicator. Everyone will need to work together to get data collected accurately and on time. </a:t>
            </a:r>
            <a:endParaRPr sz="3200">
              <a:solidFill>
                <a:srgbClr val="151617"/>
              </a:solidFill>
              <a:latin typeface="Open Sans Light"/>
              <a:ea typeface="Open Sans Light"/>
              <a:cs typeface="Open Sans Light"/>
              <a:sym typeface="Open Sans Light"/>
            </a:endParaRPr>
          </a:p>
        </p:txBody>
      </p:sp>
      <p:sp>
        <p:nvSpPr>
          <p:cNvPr id="124" name="Google Shape;124;p26"/>
          <p:cNvSpPr/>
          <p:nvPr/>
        </p:nvSpPr>
        <p:spPr>
          <a:xfrm>
            <a:off x="5196689" y="4664586"/>
            <a:ext cx="5948127" cy="14642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Open Sans"/>
                <a:ea typeface="Open Sans"/>
                <a:cs typeface="Open Sans"/>
                <a:sym typeface="Open Sans"/>
              </a:rPr>
              <a:t>Let’s discuss on your experience so far. What was your role?</a:t>
            </a:r>
            <a:endParaRPr/>
          </a:p>
          <a:p>
            <a:pPr marL="0" marR="0" lvl="0" indent="0" algn="l" rtl="0">
              <a:lnSpc>
                <a:spcPct val="100000"/>
              </a:lnSpc>
              <a:spcBef>
                <a:spcPts val="0"/>
              </a:spcBef>
              <a:spcAft>
                <a:spcPts val="0"/>
              </a:spcAft>
              <a:buNone/>
            </a:pPr>
            <a:r>
              <a:rPr lang="en-US" sz="2000" b="1" i="0" u="none" strike="noStrike" cap="none">
                <a:solidFill>
                  <a:schemeClr val="dk1"/>
                </a:solidFill>
                <a:latin typeface="Open Sans"/>
                <a:ea typeface="Open Sans"/>
                <a:cs typeface="Open Sans"/>
                <a:sym typeface="Open Sans"/>
              </a:rPr>
              <a:t>Did you manage or did you fail? </a:t>
            </a:r>
            <a:endParaRPr/>
          </a:p>
          <a:p>
            <a:pPr marL="0" marR="0" lvl="0" indent="0" algn="l" rtl="0">
              <a:lnSpc>
                <a:spcPct val="100000"/>
              </a:lnSpc>
              <a:spcBef>
                <a:spcPts val="0"/>
              </a:spcBef>
              <a:spcAft>
                <a:spcPts val="0"/>
              </a:spcAft>
              <a:buNone/>
            </a:pPr>
            <a:r>
              <a:rPr lang="en-US" sz="2000" b="1" i="0" u="none" strike="noStrike" cap="none">
                <a:solidFill>
                  <a:schemeClr val="dk1"/>
                </a:solidFill>
                <a:latin typeface="Open Sans"/>
                <a:ea typeface="Open Sans"/>
                <a:cs typeface="Open Sans"/>
                <a:sym typeface="Open Sans"/>
              </a:rPr>
              <a:t>What was working?</a:t>
            </a:r>
            <a:endParaRPr sz="2000" b="1"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7" descr="Person Writing On Notebook"/>
          <p:cNvPicPr preferRelativeResize="0"/>
          <p:nvPr/>
        </p:nvPicPr>
        <p:blipFill rotWithShape="1">
          <a:blip r:embed="rId3">
            <a:alphaModFix/>
          </a:blip>
          <a:srcRect/>
          <a:stretch/>
        </p:blipFill>
        <p:spPr>
          <a:xfrm>
            <a:off x="7552494" y="3383341"/>
            <a:ext cx="4559140" cy="3018151"/>
          </a:xfrm>
          <a:prstGeom prst="rect">
            <a:avLst/>
          </a:prstGeom>
          <a:noFill/>
          <a:ln>
            <a:noFill/>
          </a:ln>
        </p:spPr>
      </p:pic>
      <p:sp>
        <p:nvSpPr>
          <p:cNvPr id="130" name="Google Shape;130;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M&amp;E plan – step 5</a:t>
            </a:r>
            <a:endParaRPr sz="3200"/>
          </a:p>
        </p:txBody>
      </p:sp>
      <p:sp>
        <p:nvSpPr>
          <p:cNvPr id="131" name="Google Shape;131;p27"/>
          <p:cNvSpPr txBox="1">
            <a:spLocks noGrp="1"/>
          </p:cNvSpPr>
          <p:nvPr>
            <p:ph type="body" idx="1"/>
          </p:nvPr>
        </p:nvSpPr>
        <p:spPr>
          <a:xfrm>
            <a:off x="450396" y="1434194"/>
            <a:ext cx="6586050" cy="3519644"/>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n-US" sz="2400" b="1">
                <a:solidFill>
                  <a:srgbClr val="D3370D"/>
                </a:solidFill>
                <a:latin typeface="Open Sans Light"/>
                <a:ea typeface="Open Sans Light"/>
                <a:cs typeface="Open Sans Light"/>
                <a:sym typeface="Open Sans Light"/>
              </a:rPr>
              <a:t>Create an Analysis Plan and Reporting Templates</a:t>
            </a:r>
            <a:endParaRPr sz="2400" b="1">
              <a:solidFill>
                <a:srgbClr val="D3370D"/>
              </a:solidFill>
              <a:latin typeface="Open Sans Light"/>
              <a:ea typeface="Open Sans Light"/>
              <a:cs typeface="Open Sans Light"/>
              <a:sym typeface="Open Sans Light"/>
            </a:endParaRPr>
          </a:p>
          <a:p>
            <a:pPr marL="361950" lvl="0" indent="0" algn="just" rtl="0">
              <a:lnSpc>
                <a:spcPct val="107000"/>
              </a:lnSpc>
              <a:spcBef>
                <a:spcPts val="1800"/>
              </a:spcBef>
              <a:spcAft>
                <a:spcPts val="0"/>
              </a:spcAft>
              <a:buSzPts val="1800"/>
              <a:buNone/>
            </a:pPr>
            <a:r>
              <a:rPr lang="en-US" sz="2000">
                <a:solidFill>
                  <a:srgbClr val="636A6F"/>
                </a:solidFill>
                <a:latin typeface="Open Sans Light"/>
                <a:ea typeface="Open Sans Light"/>
                <a:cs typeface="Open Sans Light"/>
                <a:sym typeface="Open Sans Light"/>
              </a:rPr>
              <a:t>Once all the data has been collected, someone will need to compile and analyze it to fill in a results table for internal review and external reporting.</a:t>
            </a:r>
            <a:endParaRPr/>
          </a:p>
          <a:p>
            <a:pPr marL="361950" lvl="0" indent="0" algn="just" rtl="0">
              <a:lnSpc>
                <a:spcPct val="107000"/>
              </a:lnSpc>
              <a:spcBef>
                <a:spcPts val="1800"/>
              </a:spcBef>
              <a:spcAft>
                <a:spcPts val="0"/>
              </a:spcAft>
              <a:buSzPts val="1800"/>
              <a:buNone/>
            </a:pPr>
            <a:r>
              <a:rPr lang="en-US" sz="2000">
                <a:solidFill>
                  <a:srgbClr val="636A6F"/>
                </a:solidFill>
                <a:latin typeface="Open Sans Light"/>
                <a:ea typeface="Open Sans Light"/>
                <a:cs typeface="Open Sans Light"/>
                <a:sym typeface="Open Sans Light"/>
              </a:rPr>
              <a:t>The template could be a blank table for reporting with indicators, data, and time period of reporting.</a:t>
            </a:r>
            <a:endParaRPr sz="2000">
              <a:solidFill>
                <a:srgbClr val="636A6F"/>
              </a:solidFill>
              <a:latin typeface="Open Sans Light"/>
              <a:ea typeface="Open Sans Light"/>
              <a:cs typeface="Open Sans Light"/>
              <a:sym typeface="Open Sans Light"/>
            </a:endParaRPr>
          </a:p>
          <a:p>
            <a:pPr marL="266700" lvl="0" indent="0" algn="just" rtl="0">
              <a:lnSpc>
                <a:spcPct val="107000"/>
              </a:lnSpc>
              <a:spcBef>
                <a:spcPts val="1800"/>
              </a:spcBef>
              <a:spcAft>
                <a:spcPts val="800"/>
              </a:spcAft>
              <a:buSzPts val="1800"/>
              <a:buNone/>
            </a:pPr>
            <a:endParaRPr sz="3200">
              <a:solidFill>
                <a:srgbClr val="151617"/>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M&amp;E plan – step 6</a:t>
            </a:r>
            <a:endParaRPr sz="3200"/>
          </a:p>
        </p:txBody>
      </p:sp>
      <p:sp>
        <p:nvSpPr>
          <p:cNvPr id="137" name="Google Shape;137;p28"/>
          <p:cNvSpPr txBox="1">
            <a:spLocks noGrp="1"/>
          </p:cNvSpPr>
          <p:nvPr>
            <p:ph type="body" idx="1"/>
          </p:nvPr>
        </p:nvSpPr>
        <p:spPr>
          <a:xfrm>
            <a:off x="323647" y="1245496"/>
            <a:ext cx="5081271" cy="2322994"/>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n-US" sz="2400" b="1">
                <a:solidFill>
                  <a:srgbClr val="D3370D"/>
                </a:solidFill>
                <a:latin typeface="Open Sans Light"/>
                <a:ea typeface="Open Sans Light"/>
                <a:cs typeface="Open Sans Light"/>
                <a:sym typeface="Open Sans Light"/>
              </a:rPr>
              <a:t>Plan for Dissemination</a:t>
            </a:r>
            <a:endParaRPr sz="2400" b="1">
              <a:solidFill>
                <a:srgbClr val="D3370D"/>
              </a:solidFill>
              <a:latin typeface="Open Sans Light"/>
              <a:ea typeface="Open Sans Light"/>
              <a:cs typeface="Open Sans Light"/>
              <a:sym typeface="Open Sans Light"/>
            </a:endParaRPr>
          </a:p>
          <a:p>
            <a:pPr marL="361950" lvl="0" indent="0" algn="just" rtl="0">
              <a:lnSpc>
                <a:spcPct val="107000"/>
              </a:lnSpc>
              <a:spcBef>
                <a:spcPts val="1800"/>
              </a:spcBef>
              <a:spcAft>
                <a:spcPts val="0"/>
              </a:spcAft>
              <a:buSzPts val="1800"/>
              <a:buNone/>
            </a:pPr>
            <a:r>
              <a:rPr lang="en-US" sz="1800">
                <a:solidFill>
                  <a:srgbClr val="636A6F"/>
                </a:solidFill>
                <a:latin typeface="Open Sans Light"/>
                <a:ea typeface="Open Sans Light"/>
                <a:cs typeface="Open Sans Light"/>
                <a:sym typeface="Open Sans Light"/>
              </a:rPr>
              <a:t>The last element of the M&amp;E plan describes how and to whom data will be disseminated. </a:t>
            </a:r>
            <a:endParaRPr/>
          </a:p>
          <a:p>
            <a:pPr marL="361950" lvl="0" indent="0" algn="r" rtl="0">
              <a:lnSpc>
                <a:spcPct val="107000"/>
              </a:lnSpc>
              <a:spcBef>
                <a:spcPts val="1800"/>
              </a:spcBef>
              <a:spcAft>
                <a:spcPts val="0"/>
              </a:spcAft>
              <a:buSzPts val="1800"/>
              <a:buNone/>
            </a:pPr>
            <a:r>
              <a:rPr lang="en-US" sz="2400" b="1">
                <a:solidFill>
                  <a:srgbClr val="636A6F"/>
                </a:solidFill>
                <a:latin typeface="Open Sans Light"/>
                <a:ea typeface="Open Sans Light"/>
                <a:cs typeface="Open Sans Light"/>
                <a:sym typeface="Open Sans Light"/>
              </a:rPr>
              <a:t>Consider the following</a:t>
            </a:r>
            <a:r>
              <a:rPr lang="en-US" sz="3200" b="1">
                <a:solidFill>
                  <a:srgbClr val="FF0000"/>
                </a:solidFill>
                <a:latin typeface="Open Sans Light"/>
                <a:ea typeface="Open Sans Light"/>
                <a:cs typeface="Open Sans Light"/>
                <a:sym typeface="Open Sans Light"/>
              </a:rPr>
              <a:t>☞</a:t>
            </a:r>
            <a:endParaRPr sz="3200" b="1">
              <a:solidFill>
                <a:srgbClr val="FF0000"/>
              </a:solidFill>
              <a:latin typeface="Open Sans Light"/>
              <a:ea typeface="Open Sans Light"/>
              <a:cs typeface="Open Sans Light"/>
              <a:sym typeface="Open Sans Light"/>
            </a:endParaRPr>
          </a:p>
          <a:p>
            <a:pPr marL="457200" lvl="0" indent="-228600" algn="just" rtl="0">
              <a:lnSpc>
                <a:spcPct val="107000"/>
              </a:lnSpc>
              <a:spcBef>
                <a:spcPts val="1800"/>
              </a:spcBef>
              <a:spcAft>
                <a:spcPts val="0"/>
              </a:spcAft>
              <a:buSzPts val="1800"/>
              <a:buNone/>
            </a:pPr>
            <a:endParaRPr sz="1800" b="1">
              <a:solidFill>
                <a:srgbClr val="636A6F"/>
              </a:solidFill>
              <a:latin typeface="Open Sans Light"/>
              <a:ea typeface="Open Sans Light"/>
              <a:cs typeface="Open Sans Light"/>
              <a:sym typeface="Open Sans Light"/>
            </a:endParaRPr>
          </a:p>
          <a:p>
            <a:pPr marL="266700" lvl="0" indent="0" algn="just" rtl="0">
              <a:lnSpc>
                <a:spcPct val="107000"/>
              </a:lnSpc>
              <a:spcBef>
                <a:spcPts val="1800"/>
              </a:spcBef>
              <a:spcAft>
                <a:spcPts val="800"/>
              </a:spcAft>
              <a:buSzPts val="1800"/>
              <a:buNone/>
            </a:pPr>
            <a:endParaRPr sz="3200">
              <a:solidFill>
                <a:srgbClr val="151617"/>
              </a:solidFill>
              <a:latin typeface="Open Sans Light"/>
              <a:ea typeface="Open Sans Light"/>
              <a:cs typeface="Open Sans Light"/>
              <a:sym typeface="Open Sans Light"/>
            </a:endParaRPr>
          </a:p>
        </p:txBody>
      </p:sp>
      <p:sp>
        <p:nvSpPr>
          <p:cNvPr id="138" name="Google Shape;138;p28"/>
          <p:cNvSpPr/>
          <p:nvPr/>
        </p:nvSpPr>
        <p:spPr>
          <a:xfrm>
            <a:off x="5531667" y="2733300"/>
            <a:ext cx="6147302" cy="1069868"/>
          </a:xfrm>
          <a:prstGeom prst="roundRect">
            <a:avLst>
              <a:gd name="adj" fmla="val 16667"/>
            </a:avLst>
          </a:prstGeom>
          <a:solidFill>
            <a:srgbClr val="D2EDEA"/>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0" i="0" u="none" strike="noStrike" cap="none">
                <a:solidFill>
                  <a:srgbClr val="636A6F"/>
                </a:solidFill>
                <a:latin typeface="Open Sans"/>
                <a:ea typeface="Open Sans"/>
                <a:cs typeface="Open Sans"/>
                <a:sym typeface="Open Sans"/>
              </a:rPr>
              <a:t>How will M&amp;E data be used to inform staff and managers about the success and progress of the training programme?</a:t>
            </a:r>
            <a:endParaRPr sz="1800" b="0" i="0" u="none" strike="noStrike" cap="none">
              <a:solidFill>
                <a:srgbClr val="636A6F"/>
              </a:solidFill>
              <a:latin typeface="Open Sans"/>
              <a:ea typeface="Open Sans"/>
              <a:cs typeface="Open Sans"/>
              <a:sym typeface="Open Sans"/>
            </a:endParaRPr>
          </a:p>
        </p:txBody>
      </p:sp>
      <p:sp>
        <p:nvSpPr>
          <p:cNvPr id="139" name="Google Shape;139;p28"/>
          <p:cNvSpPr/>
          <p:nvPr/>
        </p:nvSpPr>
        <p:spPr>
          <a:xfrm>
            <a:off x="5531667" y="4243779"/>
            <a:ext cx="6147302" cy="741977"/>
          </a:xfrm>
          <a:prstGeom prst="roundRect">
            <a:avLst>
              <a:gd name="adj" fmla="val 16667"/>
            </a:avLst>
          </a:prstGeom>
          <a:solidFill>
            <a:srgbClr val="E7DCF0"/>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0" i="0" u="none" strike="noStrike" cap="none">
                <a:solidFill>
                  <a:srgbClr val="636A6F"/>
                </a:solidFill>
                <a:latin typeface="Open Sans"/>
                <a:ea typeface="Open Sans"/>
                <a:cs typeface="Open Sans"/>
                <a:sym typeface="Open Sans"/>
              </a:rPr>
              <a:t>How will it be used to help staff make modifications and course corrections, as necessary?</a:t>
            </a:r>
            <a:endParaRPr sz="1800" b="0" i="0" u="none" strike="noStrike" cap="none">
              <a:solidFill>
                <a:srgbClr val="636A6F"/>
              </a:solidFill>
              <a:latin typeface="Open Sans"/>
              <a:ea typeface="Open Sans"/>
              <a:cs typeface="Open Sans"/>
              <a:sym typeface="Open Sans"/>
            </a:endParaRPr>
          </a:p>
        </p:txBody>
      </p:sp>
      <p:sp>
        <p:nvSpPr>
          <p:cNvPr id="140" name="Google Shape;140;p28"/>
          <p:cNvSpPr/>
          <p:nvPr/>
        </p:nvSpPr>
        <p:spPr>
          <a:xfrm>
            <a:off x="5595041" y="5477230"/>
            <a:ext cx="6147302" cy="715089"/>
          </a:xfrm>
          <a:prstGeom prst="roundRect">
            <a:avLst>
              <a:gd name="adj" fmla="val 16667"/>
            </a:avLst>
          </a:prstGeom>
          <a:solidFill>
            <a:srgbClr val="D7DAC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636A6F"/>
                </a:solidFill>
                <a:latin typeface="Open Sans"/>
                <a:ea typeface="Open Sans"/>
                <a:cs typeface="Open Sans"/>
                <a:sym typeface="Open Sans"/>
              </a:rPr>
              <a:t>How will the data be used to move the field forward and make programme practices more effective?</a:t>
            </a:r>
            <a:endParaRPr sz="18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500"/>
                                        <p:tgtEl>
                                          <p:spTgt spid="1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additive="base">
                                        <p:cTn id="1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Evaluation – 4 main types</a:t>
            </a:r>
            <a:endParaRPr/>
          </a:p>
        </p:txBody>
      </p:sp>
      <p:sp>
        <p:nvSpPr>
          <p:cNvPr id="146" name="Google Shape;146;p29"/>
          <p:cNvSpPr txBox="1">
            <a:spLocks noGrp="1"/>
          </p:cNvSpPr>
          <p:nvPr>
            <p:ph type="body" idx="1"/>
          </p:nvPr>
        </p:nvSpPr>
        <p:spPr>
          <a:xfrm>
            <a:off x="5817996" y="5556739"/>
            <a:ext cx="5526593" cy="944545"/>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107000"/>
              </a:lnSpc>
              <a:spcBef>
                <a:spcPts val="1000"/>
              </a:spcBef>
              <a:spcAft>
                <a:spcPts val="800"/>
              </a:spcAft>
              <a:buSzPts val="1800"/>
              <a:buNone/>
            </a:pPr>
            <a:r>
              <a:rPr lang="en-US" sz="1600" b="1" i="1">
                <a:solidFill>
                  <a:srgbClr val="151617"/>
                </a:solidFill>
                <a:latin typeface="Open Sans"/>
                <a:ea typeface="Open Sans"/>
                <a:cs typeface="Open Sans"/>
                <a:sym typeface="Open Sans"/>
              </a:rPr>
              <a:t>❹ Ex-post evaluation: </a:t>
            </a:r>
            <a:r>
              <a:rPr lang="en-US" sz="1600">
                <a:solidFill>
                  <a:srgbClr val="151617"/>
                </a:solidFill>
                <a:latin typeface="Open Sans"/>
                <a:ea typeface="Open Sans"/>
                <a:cs typeface="Open Sans"/>
                <a:sym typeface="Open Sans"/>
              </a:rPr>
              <a:t>Also called post-implementation evaluation.  It is usually the final evaluation associated with a programme. </a:t>
            </a:r>
            <a:endParaRPr sz="1600">
              <a:solidFill>
                <a:srgbClr val="151617"/>
              </a:solidFill>
              <a:latin typeface="Open Sans"/>
              <a:ea typeface="Open Sans"/>
              <a:cs typeface="Open Sans"/>
              <a:sym typeface="Open Sans"/>
            </a:endParaRPr>
          </a:p>
        </p:txBody>
      </p:sp>
      <p:sp>
        <p:nvSpPr>
          <p:cNvPr id="147" name="Google Shape;147;p29"/>
          <p:cNvSpPr txBox="1"/>
          <p:nvPr/>
        </p:nvSpPr>
        <p:spPr>
          <a:xfrm>
            <a:off x="371789" y="1075174"/>
            <a:ext cx="7486022" cy="830997"/>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1" u="none" strike="noStrike" cap="none">
                <a:solidFill>
                  <a:srgbClr val="151617"/>
                </a:solidFill>
                <a:latin typeface="Open Sans Light"/>
                <a:ea typeface="Open Sans Light"/>
                <a:cs typeface="Open Sans Light"/>
                <a:sym typeface="Open Sans Light"/>
              </a:rPr>
              <a:t>❶ Formative evaluation:</a:t>
            </a:r>
            <a:r>
              <a:rPr lang="en-US" sz="1600" b="0" i="0" u="none" strike="noStrike" cap="none">
                <a:solidFill>
                  <a:srgbClr val="151617"/>
                </a:solidFill>
                <a:latin typeface="Open Sans Light"/>
                <a:ea typeface="Open Sans Light"/>
                <a:cs typeface="Open Sans Light"/>
                <a:sym typeface="Open Sans Light"/>
              </a:rPr>
              <a:t> This type of evaluation, also referred to as a baseline survey, is carried out before an actual programme is implemented. The formative evaluation is conducted mainly to review the existing status.  </a:t>
            </a:r>
            <a:endParaRPr sz="1600" b="0" i="0" u="none" strike="noStrike" cap="none">
              <a:solidFill>
                <a:srgbClr val="151617"/>
              </a:solidFill>
              <a:latin typeface="Arial"/>
              <a:ea typeface="Arial"/>
              <a:cs typeface="Arial"/>
              <a:sym typeface="Arial"/>
            </a:endParaRPr>
          </a:p>
        </p:txBody>
      </p:sp>
      <p:sp>
        <p:nvSpPr>
          <p:cNvPr id="148" name="Google Shape;148;p29"/>
          <p:cNvSpPr txBox="1"/>
          <p:nvPr/>
        </p:nvSpPr>
        <p:spPr>
          <a:xfrm>
            <a:off x="5767753" y="2183824"/>
            <a:ext cx="5627077" cy="1815882"/>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1" u="none" strike="noStrike" cap="none">
                <a:solidFill>
                  <a:srgbClr val="151617"/>
                </a:solidFill>
                <a:latin typeface="Open Sans"/>
                <a:ea typeface="Open Sans"/>
                <a:cs typeface="Open Sans"/>
                <a:sym typeface="Open Sans"/>
              </a:rPr>
              <a:t>❷ Mid-term evaluation:</a:t>
            </a:r>
            <a:r>
              <a:rPr lang="en-US" sz="1600" b="1" i="0" u="none" strike="noStrike" cap="none">
                <a:solidFill>
                  <a:srgbClr val="151617"/>
                </a:solidFill>
                <a:latin typeface="Open Sans"/>
                <a:ea typeface="Open Sans"/>
                <a:cs typeface="Open Sans"/>
                <a:sym typeface="Open Sans"/>
              </a:rPr>
              <a:t> </a:t>
            </a:r>
            <a:r>
              <a:rPr lang="en-US" sz="1600" b="0" i="0" u="none" strike="noStrike" cap="none">
                <a:solidFill>
                  <a:srgbClr val="151617"/>
                </a:solidFill>
                <a:latin typeface="Open Sans"/>
                <a:ea typeface="Open Sans"/>
                <a:cs typeface="Open Sans"/>
                <a:sym typeface="Open Sans"/>
              </a:rPr>
              <a:t>Conducted in the middle stage of the programme. Important for the purposes of establishing -  whether the training is heading towards the set goals and objectives.</a:t>
            </a:r>
            <a:r>
              <a:rPr lang="en-US" sz="1600" b="0" i="0" u="none" strike="noStrike" cap="none">
                <a:solidFill>
                  <a:srgbClr val="151617"/>
                </a:solidFill>
                <a:highlight>
                  <a:srgbClr val="FFFFFF"/>
                </a:highlight>
                <a:latin typeface="Open Sans"/>
                <a:ea typeface="Open Sans"/>
                <a:cs typeface="Open Sans"/>
                <a:sym typeface="Open Sans"/>
              </a:rPr>
              <a:t> </a:t>
            </a:r>
            <a:r>
              <a:rPr lang="en-US" sz="1600" b="0" i="0" u="none" strike="noStrike" cap="none">
                <a:solidFill>
                  <a:srgbClr val="151617"/>
                </a:solidFill>
                <a:latin typeface="Open Sans"/>
                <a:ea typeface="Open Sans"/>
                <a:cs typeface="Open Sans"/>
                <a:sym typeface="Open Sans"/>
              </a:rPr>
              <a:t>In case where the training programme is a long-term one, it might be important to conduct periodic evaluations before the actual mid-term evaluation.</a:t>
            </a:r>
            <a:endParaRPr sz="1600" b="0" i="0" u="none" strike="noStrike" cap="none">
              <a:solidFill>
                <a:srgbClr val="151617"/>
              </a:solidFill>
              <a:latin typeface="Open Sans"/>
              <a:ea typeface="Open Sans"/>
              <a:cs typeface="Open Sans"/>
              <a:sym typeface="Open Sans"/>
            </a:endParaRPr>
          </a:p>
        </p:txBody>
      </p:sp>
      <p:sp>
        <p:nvSpPr>
          <p:cNvPr id="149" name="Google Shape;149;p29"/>
          <p:cNvSpPr txBox="1"/>
          <p:nvPr/>
        </p:nvSpPr>
        <p:spPr>
          <a:xfrm>
            <a:off x="448197" y="4364300"/>
            <a:ext cx="7329227" cy="584775"/>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1" u="none" strike="noStrike" cap="none">
                <a:solidFill>
                  <a:srgbClr val="151617"/>
                </a:solidFill>
                <a:latin typeface="Open Sans"/>
                <a:ea typeface="Open Sans"/>
                <a:cs typeface="Open Sans"/>
                <a:sym typeface="Open Sans"/>
              </a:rPr>
              <a:t>❸ Summative evaluation:</a:t>
            </a:r>
            <a:r>
              <a:rPr lang="en-US" sz="1600" b="0" i="0" u="none" strike="noStrike" cap="none">
                <a:solidFill>
                  <a:srgbClr val="151617"/>
                </a:solidFill>
                <a:latin typeface="Open Sans"/>
                <a:ea typeface="Open Sans"/>
                <a:cs typeface="Open Sans"/>
                <a:sym typeface="Open Sans"/>
              </a:rPr>
              <a:t> This evaluation type is also known as the end-term evaluation or the programme completion evaluation. </a:t>
            </a:r>
            <a:endParaRPr sz="1600" b="0" i="0" u="none" strike="noStrike" cap="none">
              <a:solidFill>
                <a:srgbClr val="151617"/>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0" end="0"/>
                                            </p:txEl>
                                          </p:spTgt>
                                        </p:tgtEl>
                                        <p:attrNameLst>
                                          <p:attrName>style.visibility</p:attrName>
                                        </p:attrNameLst>
                                      </p:cBhvr>
                                      <p:to>
                                        <p:strVal val="visible"/>
                                      </p:to>
                                    </p:set>
                                    <p:animEffect transition="in" filter="fade">
                                      <p:cBhvr>
                                        <p:cTn id="22"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Quantitative</a:t>
            </a:r>
            <a:r>
              <a:rPr lang="en-US"/>
              <a:t> or </a:t>
            </a:r>
            <a:r>
              <a:rPr lang="en-US" b="1"/>
              <a:t>qualitative data</a:t>
            </a:r>
            <a:endParaRPr sz="3200"/>
          </a:p>
        </p:txBody>
      </p:sp>
      <p:sp>
        <p:nvSpPr>
          <p:cNvPr id="155" name="Google Shape;155;p30"/>
          <p:cNvSpPr txBox="1"/>
          <p:nvPr/>
        </p:nvSpPr>
        <p:spPr>
          <a:xfrm>
            <a:off x="462225" y="1185706"/>
            <a:ext cx="5908430" cy="3321615"/>
          </a:xfrm>
          <a:prstGeom prst="rect">
            <a:avLst/>
          </a:prstGeom>
          <a:solidFill>
            <a:srgbClr val="D2EDEA"/>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Quantitative data</a:t>
            </a:r>
            <a:r>
              <a:rPr lang="en-US" sz="1600" b="0" i="0" u="none" strike="noStrike" cap="none">
                <a:solidFill>
                  <a:srgbClr val="000000"/>
                </a:solidFill>
                <a:latin typeface="Open Sans"/>
                <a:ea typeface="Open Sans"/>
                <a:cs typeface="Open Sans"/>
                <a:sym typeface="Open Sans"/>
              </a:rPr>
              <a:t> provide information that can be counted to answer such questions as</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“How many?”</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“Who was involved?”</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“What were the outcomes?”</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“How much did it cost?”</a:t>
            </a:r>
            <a:endParaRPr/>
          </a:p>
          <a:p>
            <a:pPr marL="0" marR="0" lvl="0" indent="0" algn="l" rtl="0">
              <a:lnSpc>
                <a:spcPct val="12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Quantitative data can be measured and assigned a numerical value. Quantitative data can be collected by surveys or questionnaires. Quantitative data collected before and after an intervention can show its outcomes and impact</a:t>
            </a:r>
            <a:endParaRPr sz="1600" b="0" i="0" u="none" strike="noStrike" cap="none">
              <a:solidFill>
                <a:srgbClr val="151617"/>
              </a:solidFill>
              <a:latin typeface="Open Sans"/>
              <a:ea typeface="Open Sans"/>
              <a:cs typeface="Open Sans"/>
              <a:sym typeface="Open Sans"/>
            </a:endParaRPr>
          </a:p>
        </p:txBody>
      </p:sp>
      <p:sp>
        <p:nvSpPr>
          <p:cNvPr id="156" name="Google Shape;156;p30"/>
          <p:cNvSpPr txBox="1"/>
          <p:nvPr/>
        </p:nvSpPr>
        <p:spPr>
          <a:xfrm>
            <a:off x="5677318" y="4352532"/>
            <a:ext cx="5667271" cy="2139753"/>
          </a:xfrm>
          <a:prstGeom prst="rect">
            <a:avLst/>
          </a:prstGeom>
          <a:solidFill>
            <a:srgbClr val="F79F87"/>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Qualitative data</a:t>
            </a:r>
            <a:r>
              <a:rPr lang="en-US" sz="1600" b="0" i="0" u="none" strike="noStrike" cap="none">
                <a:solidFill>
                  <a:srgbClr val="000000"/>
                </a:solidFill>
                <a:latin typeface="Open Sans"/>
                <a:ea typeface="Open Sans"/>
                <a:cs typeface="Open Sans"/>
                <a:sym typeface="Open Sans"/>
              </a:rPr>
              <a:t> answer such questions as</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“What is the value added?”</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“Who was responsible?”</a:t>
            </a:r>
            <a:endParaRPr/>
          </a:p>
          <a:p>
            <a:pPr marL="0" marR="0" lvl="0" indent="0" algn="l" rtl="0">
              <a:lnSpc>
                <a:spcPct val="120000"/>
              </a:lnSpc>
              <a:spcBef>
                <a:spcPts val="0"/>
              </a:spcBef>
              <a:spcAft>
                <a:spcPts val="0"/>
              </a:spcAft>
              <a:buNone/>
            </a:pPr>
            <a:r>
              <a:rPr lang="en-US" sz="1600" b="1" i="0" u="none" strike="noStrike" cap="none">
                <a:solidFill>
                  <a:srgbClr val="D3370D"/>
                </a:solidFill>
                <a:latin typeface="Open Sans"/>
                <a:ea typeface="Open Sans"/>
                <a:cs typeface="Open Sans"/>
                <a:sym typeface="Open Sans"/>
              </a:rPr>
              <a:t>“When did something happen?’</a:t>
            </a:r>
            <a:endParaRPr/>
          </a:p>
          <a:p>
            <a:pPr marL="0" marR="0" lvl="0" indent="0" algn="l" rtl="0">
              <a:lnSpc>
                <a:spcPct val="12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Qualitative data are collected through direct or participant observation, interviews, focus groups, and case studies. </a:t>
            </a:r>
            <a:endParaRPr sz="16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ctrTitle"/>
          </p:nvPr>
        </p:nvSpPr>
        <p:spPr>
          <a:xfrm>
            <a:off x="570140" y="885825"/>
            <a:ext cx="3878035" cy="1061108"/>
          </a:xfrm>
          <a:prstGeom prst="rect">
            <a:avLst/>
          </a:prstGeom>
          <a:noFill/>
          <a:ln>
            <a:noFill/>
          </a:ln>
        </p:spPr>
        <p:txBody>
          <a:bodyPr spcFirstLastPara="1" wrap="square" lIns="91425" tIns="45700" rIns="91425" bIns="45700" anchor="ctr" anchorCtr="0">
            <a:normAutofit/>
          </a:bodyPr>
          <a:lstStyle/>
          <a:p>
            <a:pPr marL="0" lvl="0" indent="0" algn="ctr" rtl="0">
              <a:lnSpc>
                <a:spcPct val="200000"/>
              </a:lnSpc>
              <a:spcBef>
                <a:spcPts val="0"/>
              </a:spcBef>
              <a:spcAft>
                <a:spcPts val="0"/>
              </a:spcAft>
              <a:buSzPts val="2000"/>
              <a:buNone/>
            </a:pPr>
            <a:r>
              <a:rPr lang="en-US"/>
              <a:t>Let’s watch a video together</a:t>
            </a:r>
            <a:endParaRPr/>
          </a:p>
        </p:txBody>
      </p:sp>
      <p:pic>
        <p:nvPicPr>
          <p:cNvPr id="163" name="Google Shape;163;p31">
            <a:hlinkClick r:id="rId3"/>
          </p:cNvPr>
          <p:cNvPicPr preferRelativeResize="0"/>
          <p:nvPr/>
        </p:nvPicPr>
        <p:blipFill rotWithShape="1">
          <a:blip r:embed="rId4">
            <a:alphaModFix/>
          </a:blip>
          <a:srcRect l="5000" t="16805" r="30235" b="17361"/>
          <a:stretch/>
        </p:blipFill>
        <p:spPr>
          <a:xfrm>
            <a:off x="5121156" y="2733676"/>
            <a:ext cx="5849844" cy="3344772"/>
          </a:xfrm>
          <a:prstGeom prst="rect">
            <a:avLst/>
          </a:prstGeom>
          <a:noFill/>
          <a:ln>
            <a:noFill/>
          </a:ln>
        </p:spPr>
      </p:pic>
      <p:sp>
        <p:nvSpPr>
          <p:cNvPr id="164" name="Google Shape;164;p31"/>
          <p:cNvSpPr txBox="1"/>
          <p:nvPr/>
        </p:nvSpPr>
        <p:spPr>
          <a:xfrm>
            <a:off x="7296150" y="5451857"/>
            <a:ext cx="367485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1" i="0" u="none" strike="noStrike" cap="none">
                <a:solidFill>
                  <a:srgbClr val="E6E7E8"/>
                </a:solidFill>
                <a:latin typeface="Open Sans Light"/>
                <a:ea typeface="Open Sans Light"/>
                <a:cs typeface="Open Sans Light"/>
                <a:sym typeface="Open Sans Light"/>
              </a:rPr>
              <a:t>https://www.youtube.com/watch?v=MUakGed8QeY</a:t>
            </a:r>
            <a:endParaRPr sz="1200" b="1" i="0" u="none" strike="noStrike" cap="none">
              <a:solidFill>
                <a:srgbClr val="E6E7E8"/>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ctrTitle"/>
          </p:nvPr>
        </p:nvSpPr>
        <p:spPr>
          <a:xfrm>
            <a:off x="1104524" y="579422"/>
            <a:ext cx="3521798" cy="13675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200000"/>
              </a:lnSpc>
              <a:spcBef>
                <a:spcPts val="0"/>
              </a:spcBef>
              <a:spcAft>
                <a:spcPts val="0"/>
              </a:spcAft>
              <a:buSzPct val="111111"/>
              <a:buNone/>
            </a:pPr>
            <a:r>
              <a:rPr lang="en-US" sz="2000">
                <a:solidFill>
                  <a:srgbClr val="D3370D"/>
                </a:solidFill>
                <a:latin typeface="Open Sans Light"/>
                <a:ea typeface="Open Sans Light"/>
                <a:cs typeface="Open Sans Light"/>
                <a:sym typeface="Open Sans Light"/>
              </a:rPr>
              <a:t>Group evaluation play</a:t>
            </a:r>
            <a:br>
              <a:rPr lang="en-US" sz="2000">
                <a:solidFill>
                  <a:srgbClr val="D3370D"/>
                </a:solidFill>
                <a:latin typeface="Open Sans Light"/>
                <a:ea typeface="Open Sans Light"/>
                <a:cs typeface="Open Sans Light"/>
                <a:sym typeface="Open Sans Light"/>
              </a:rPr>
            </a:br>
            <a:r>
              <a:rPr lang="en-US" sz="2700">
                <a:solidFill>
                  <a:srgbClr val="D3370D"/>
                </a:solidFill>
                <a:latin typeface="Open Sans Light"/>
                <a:ea typeface="Open Sans Light"/>
                <a:cs typeface="Open Sans Light"/>
                <a:sym typeface="Open Sans Light"/>
              </a:rPr>
              <a:t>“Living dart board”</a:t>
            </a:r>
            <a:endParaRPr sz="2700">
              <a:solidFill>
                <a:srgbClr val="D3370D"/>
              </a:solidFill>
            </a:endParaRPr>
          </a:p>
        </p:txBody>
      </p:sp>
      <p:sp>
        <p:nvSpPr>
          <p:cNvPr id="171" name="Google Shape;171;p32"/>
          <p:cNvSpPr txBox="1"/>
          <p:nvPr/>
        </p:nvSpPr>
        <p:spPr>
          <a:xfrm>
            <a:off x="5758004" y="3268301"/>
            <a:ext cx="4572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Materials:</a:t>
            </a:r>
            <a:endParaRPr sz="16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636A6F"/>
                </a:solidFill>
                <a:latin typeface="Open Sans"/>
                <a:ea typeface="Open Sans"/>
                <a:cs typeface="Open Sans"/>
                <a:sym typeface="Open Sans"/>
              </a:rPr>
              <a:t>papers with the evaluation statements</a:t>
            </a:r>
            <a:endParaRPr sz="1600" b="0" i="0" u="none" strike="noStrike" cap="none">
              <a:solidFill>
                <a:srgbClr val="636A6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636A6F"/>
                </a:solidFill>
                <a:latin typeface="Open Sans"/>
                <a:ea typeface="Open Sans"/>
                <a:cs typeface="Open Sans"/>
                <a:sym typeface="Open Sans"/>
              </a:rPr>
              <a:t>a tape</a:t>
            </a:r>
            <a:endParaRPr sz="1600" b="0" i="0" u="none" strike="noStrike" cap="none">
              <a:solidFill>
                <a:srgbClr val="000000"/>
              </a:solidFill>
              <a:latin typeface="Open Sans"/>
              <a:ea typeface="Open Sans"/>
              <a:cs typeface="Open Sans"/>
              <a:sym typeface="Open Sans"/>
            </a:endParaRPr>
          </a:p>
        </p:txBody>
      </p:sp>
      <p:sp>
        <p:nvSpPr>
          <p:cNvPr id="172" name="Google Shape;172;p32"/>
          <p:cNvSpPr txBox="1"/>
          <p:nvPr/>
        </p:nvSpPr>
        <p:spPr>
          <a:xfrm>
            <a:off x="2362954" y="4798337"/>
            <a:ext cx="775882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D3370D"/>
                </a:solidFill>
                <a:latin typeface="Open Sans"/>
                <a:ea typeface="Open Sans"/>
                <a:cs typeface="Open Sans"/>
                <a:sym typeface="Open Sans"/>
              </a:rPr>
              <a:t>Follow the Facilitator’s instructions</a:t>
            </a:r>
            <a:endParaRPr sz="3200" b="0" i="0" u="none" strike="noStrike" cap="none">
              <a:solidFill>
                <a:srgbClr val="D3370D"/>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342900" lvl="0" indent="-342900" algn="l" rtl="0">
              <a:lnSpc>
                <a:spcPct val="107000"/>
              </a:lnSpc>
              <a:spcBef>
                <a:spcPts val="0"/>
              </a:spcBef>
              <a:spcAft>
                <a:spcPts val="800"/>
              </a:spcAft>
              <a:buClr>
                <a:srgbClr val="93D4CC"/>
              </a:buClr>
              <a:buSzPts val="3800"/>
              <a:buFont typeface="Arial"/>
              <a:buChar char="●"/>
            </a:pPr>
            <a:r>
              <a:rPr lang="en-US" sz="3200">
                <a:solidFill>
                  <a:schemeClr val="dk1"/>
                </a:solidFill>
                <a:latin typeface="Open Sans"/>
                <a:ea typeface="Open Sans"/>
                <a:cs typeface="Open Sans"/>
                <a:sym typeface="Open Sans"/>
              </a:rPr>
              <a:t>Resources for Unit 1 </a:t>
            </a:r>
            <a:endParaRPr sz="3200">
              <a:solidFill>
                <a:schemeClr val="dk1"/>
              </a:solidFill>
              <a:latin typeface="Open Sans"/>
              <a:ea typeface="Open Sans"/>
              <a:cs typeface="Open Sans"/>
              <a:sym typeface="Open Sans"/>
            </a:endParaRPr>
          </a:p>
        </p:txBody>
      </p:sp>
      <p:sp>
        <p:nvSpPr>
          <p:cNvPr id="178" name="Google Shape;178;p33"/>
          <p:cNvSpPr txBox="1">
            <a:spLocks noGrp="1"/>
          </p:cNvSpPr>
          <p:nvPr>
            <p:ph type="body" idx="1"/>
          </p:nvPr>
        </p:nvSpPr>
        <p:spPr>
          <a:xfrm>
            <a:off x="787651" y="1434193"/>
            <a:ext cx="9813958" cy="4414345"/>
          </a:xfrm>
          <a:prstGeom prst="rect">
            <a:avLst/>
          </a:prstGeom>
          <a:noFill/>
          <a:ln>
            <a:noFill/>
          </a:ln>
        </p:spPr>
        <p:txBody>
          <a:bodyPr spcFirstLastPara="1" wrap="square" lIns="91425" tIns="45700" rIns="91425" bIns="45700" anchor="t" anchorCtr="0">
            <a:noAutofit/>
          </a:bodyPr>
          <a:lstStyle/>
          <a:p>
            <a:pPr marL="647700" lvl="0" indent="-285750" algn="l" rtl="0">
              <a:lnSpc>
                <a:spcPct val="107000"/>
              </a:lnSpc>
              <a:spcBef>
                <a:spcPts val="1000"/>
              </a:spcBef>
              <a:spcAft>
                <a:spcPts val="0"/>
              </a:spcAft>
              <a:buSzPts val="1800"/>
              <a:buFont typeface="Noto Sans Symbols"/>
              <a:buChar char="⮚"/>
            </a:pPr>
            <a:r>
              <a:rPr lang="en-US" sz="1800">
                <a:solidFill>
                  <a:srgbClr val="636A6F"/>
                </a:solidFill>
                <a:latin typeface="Open Sans"/>
                <a:ea typeface="Open Sans"/>
                <a:cs typeface="Open Sans"/>
                <a:sym typeface="Open Sans"/>
              </a:rPr>
              <a:t>Bimec, COOSS MARCHE, Mozaik, Partenalia, VM, Waterpolis</a:t>
            </a:r>
            <a:r>
              <a:rPr lang="en-US" sz="1800" i="1">
                <a:solidFill>
                  <a:srgbClr val="636A6F"/>
                </a:solidFill>
                <a:latin typeface="Open Sans"/>
                <a:ea typeface="Open Sans"/>
                <a:cs typeface="Open Sans"/>
                <a:sym typeface="Open Sans"/>
              </a:rPr>
              <a:t>, IGTrain, Training to train – Intergenerational transfer of knowledge on the workplace, Guide 09/2015. </a:t>
            </a:r>
            <a:r>
              <a:rPr lang="en-US" sz="1800">
                <a:solidFill>
                  <a:srgbClr val="636A6F"/>
                </a:solidFill>
                <a:latin typeface="Open Sans"/>
                <a:ea typeface="Open Sans"/>
                <a:cs typeface="Open Sans"/>
                <a:sym typeface="Open Sans"/>
              </a:rPr>
              <a:t>Retrieved from: </a:t>
            </a:r>
            <a:r>
              <a:rPr lang="en-US" sz="1800" u="sng">
                <a:solidFill>
                  <a:srgbClr val="93D4CC"/>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http://www.generations-bg.eu/wp-content/uploads/2015/10/Trainers-Guide_Bulgarian_Final.pdf</a:t>
            </a:r>
            <a:endParaRPr sz="180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0"/>
              </a:spcAft>
              <a:buSzPts val="1800"/>
              <a:buFont typeface="Noto Sans Symbols"/>
              <a:buChar char="⮚"/>
            </a:pPr>
            <a:r>
              <a:rPr lang="en-US" sz="1800" i="1">
                <a:solidFill>
                  <a:srgbClr val="636A6F"/>
                </a:solidFill>
                <a:latin typeface="Open Sans"/>
                <a:ea typeface="Open Sans"/>
                <a:cs typeface="Open Sans"/>
                <a:sym typeface="Open Sans"/>
              </a:rPr>
              <a:t>Victorian Local Sustainability Accord funded project. </a:t>
            </a:r>
            <a:r>
              <a:rPr lang="en-US" sz="1800">
                <a:solidFill>
                  <a:srgbClr val="636A6F"/>
                </a:solidFill>
                <a:latin typeface="Open Sans"/>
                <a:ea typeface="Open Sans"/>
                <a:cs typeface="Open Sans"/>
                <a:sym typeface="Open Sans"/>
              </a:rPr>
              <a:t>Retrieved from Evaluation toolbox:</a:t>
            </a:r>
            <a:r>
              <a:rPr lang="en-US" sz="1800">
                <a:solidFill>
                  <a:srgbClr val="000033"/>
                </a:solidFill>
                <a:latin typeface="Open Sans"/>
                <a:ea typeface="Open Sans"/>
                <a:cs typeface="Open Sans"/>
                <a:sym typeface="Open Sans"/>
              </a:rPr>
              <a:t> </a:t>
            </a:r>
            <a:r>
              <a:rPr lang="en-US" sz="1800" u="sng">
                <a:solidFill>
                  <a:srgbClr val="93D4CC"/>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http://evaluationtoolbox.net.au/index.php?option=com_content&amp;view=article&amp;id=15&amp;Itemid=19</a:t>
            </a:r>
            <a:r>
              <a:rPr lang="en-US" sz="1800">
                <a:solidFill>
                  <a:srgbClr val="000000"/>
                </a:solidFill>
                <a:latin typeface="Open Sans"/>
                <a:ea typeface="Open Sans"/>
                <a:cs typeface="Open Sans"/>
                <a:sym typeface="Open Sans"/>
              </a:rPr>
              <a:t> </a:t>
            </a:r>
            <a:endParaRPr sz="180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0"/>
              </a:spcAft>
              <a:buSzPts val="1800"/>
              <a:buFont typeface="Noto Sans Symbols"/>
              <a:buChar char="⮚"/>
            </a:pPr>
            <a:r>
              <a:rPr lang="en-US" sz="1800" i="1">
                <a:solidFill>
                  <a:srgbClr val="636A6F"/>
                </a:solidFill>
                <a:latin typeface="Open Sans"/>
                <a:ea typeface="Open Sans"/>
                <a:cs typeface="Open Sans"/>
                <a:sym typeface="Open Sans"/>
              </a:rPr>
              <a:t>How to Evaluate Individual and Group Learning? 2 Evaluation Methods.</a:t>
            </a:r>
            <a:r>
              <a:rPr lang="en-US" sz="1800">
                <a:solidFill>
                  <a:srgbClr val="EC4110"/>
                </a:solidFill>
                <a:latin typeface="Open Sans"/>
                <a:ea typeface="Open Sans"/>
                <a:cs typeface="Open Sans"/>
                <a:sym typeface="Open Sans"/>
              </a:rPr>
              <a:t/>
            </a:r>
            <a:br>
              <a:rPr lang="en-US" sz="1800">
                <a:solidFill>
                  <a:srgbClr val="EC4110"/>
                </a:solidFill>
                <a:latin typeface="Open Sans"/>
                <a:ea typeface="Open Sans"/>
                <a:cs typeface="Open Sans"/>
                <a:sym typeface="Open Sans"/>
              </a:rPr>
            </a:br>
            <a:r>
              <a:rPr lang="en-US" sz="1800" u="sng">
                <a:solidFill>
                  <a:srgbClr val="93D4CC"/>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https://www.youtube.com/watch?v=8mWUF0NPvBM</a:t>
            </a:r>
            <a:endParaRPr sz="180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800"/>
              </a:spcAft>
              <a:buSzPts val="1800"/>
              <a:buFont typeface="Noto Sans Symbols"/>
              <a:buChar char="⮚"/>
            </a:pPr>
            <a:r>
              <a:rPr lang="en-US" sz="1800" i="1">
                <a:solidFill>
                  <a:srgbClr val="636A6F"/>
                </a:solidFill>
                <a:latin typeface="Open Sans"/>
                <a:ea typeface="Open Sans"/>
                <a:cs typeface="Open Sans"/>
                <a:sym typeface="Open Sans"/>
              </a:rPr>
              <a:t>Lucidchart Content Team. Retrieved from platform</a:t>
            </a:r>
            <a:r>
              <a:rPr lang="en-US" sz="1800">
                <a:solidFill>
                  <a:srgbClr val="3D4752"/>
                </a:solidFill>
                <a:highlight>
                  <a:srgbClr val="FFFFFF"/>
                </a:highlight>
                <a:latin typeface="Open Sans"/>
                <a:ea typeface="Open Sans"/>
                <a:cs typeface="Open Sans"/>
                <a:sym typeface="Open Sans"/>
              </a:rPr>
              <a:t>:  </a:t>
            </a:r>
            <a:r>
              <a:rPr lang="en-US" sz="1800" u="sng">
                <a:solidFill>
                  <a:srgbClr val="93D4CC"/>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https://www.lucidchart.com/blog/how-to-use-the-kirkpatrick-evaluation-model</a:t>
            </a:r>
            <a:r>
              <a:rPr lang="en-US" sz="1800" u="sng">
                <a:solidFill>
                  <a:srgbClr val="93D4CC"/>
                </a:solidFill>
                <a:latin typeface="Open Sans"/>
                <a:ea typeface="Open Sans"/>
                <a:cs typeface="Open Sans"/>
                <a:sym typeface="Open Sans"/>
              </a:rPr>
              <a:t> </a:t>
            </a:r>
            <a:endParaRPr sz="3200">
              <a:solidFill>
                <a:srgbClr val="151617"/>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body" idx="1"/>
          </p:nvPr>
        </p:nvSpPr>
        <p:spPr>
          <a:xfrm>
            <a:off x="423236" y="1762149"/>
            <a:ext cx="7362745" cy="684317"/>
          </a:xfrm>
          <a:prstGeom prst="rect">
            <a:avLst/>
          </a:prstGeom>
          <a:solidFill>
            <a:schemeClr val="accent2"/>
          </a:solidFill>
          <a:ln w="25400" cap="flat" cmpd="sng">
            <a:solidFill>
              <a:srgbClr val="6B9A94"/>
            </a:solidFill>
            <a:prstDash val="solid"/>
            <a:round/>
            <a:headEnd type="none" w="sm" len="sm"/>
            <a:tailEnd type="none" w="sm" len="sm"/>
          </a:ln>
        </p:spPr>
        <p:txBody>
          <a:bodyPr spcFirstLastPara="1" wrap="square" lIns="91425" tIns="45700" rIns="91425" bIns="45700" anchor="t" anchorCtr="0">
            <a:noAutofit/>
          </a:bodyPr>
          <a:lstStyle/>
          <a:p>
            <a:pPr marL="266700" lvl="0" indent="0" algn="just" rtl="0">
              <a:lnSpc>
                <a:spcPct val="107000"/>
              </a:lnSpc>
              <a:spcBef>
                <a:spcPts val="1000"/>
              </a:spcBef>
              <a:spcAft>
                <a:spcPts val="800"/>
              </a:spcAft>
              <a:buSzPts val="1800"/>
              <a:buNone/>
            </a:pPr>
            <a:r>
              <a:rPr lang="en-US" sz="2400">
                <a:solidFill>
                  <a:schemeClr val="dk1"/>
                </a:solidFill>
                <a:latin typeface="Open Sans Light"/>
                <a:ea typeface="Open Sans Light"/>
                <a:cs typeface="Open Sans Light"/>
                <a:sym typeface="Open Sans Light"/>
              </a:rPr>
              <a:t>❶Theory on the purpose of training </a:t>
            </a:r>
            <a:r>
              <a:rPr lang="en-US" sz="2400" b="1">
                <a:solidFill>
                  <a:schemeClr val="dk1"/>
                </a:solidFill>
                <a:latin typeface="Open Sans Light"/>
                <a:ea typeface="Open Sans Light"/>
                <a:cs typeface="Open Sans Light"/>
                <a:sym typeface="Open Sans Light"/>
              </a:rPr>
              <a:t>evaluation</a:t>
            </a:r>
            <a:endParaRPr/>
          </a:p>
        </p:txBody>
      </p:sp>
      <p:sp>
        <p:nvSpPr>
          <p:cNvPr id="184" name="Google Shape;184;p34"/>
          <p:cNvSpPr txBox="1"/>
          <p:nvPr/>
        </p:nvSpPr>
        <p:spPr>
          <a:xfrm>
            <a:off x="298764" y="177971"/>
            <a:ext cx="1138020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Open Sans"/>
                <a:ea typeface="Open Sans"/>
                <a:cs typeface="Open Sans"/>
                <a:sym typeface="Open Sans"/>
              </a:rPr>
              <a:t>Unit 2 Evaluation formats </a:t>
            </a:r>
            <a:endParaRPr sz="2400" b="1" i="0" u="none" strike="noStrike" cap="none">
              <a:solidFill>
                <a:schemeClr val="dk1"/>
              </a:solidFill>
              <a:latin typeface="Open Sans"/>
              <a:ea typeface="Open Sans"/>
              <a:cs typeface="Open Sans"/>
              <a:sym typeface="Open Sans"/>
            </a:endParaRPr>
          </a:p>
        </p:txBody>
      </p:sp>
      <p:sp>
        <p:nvSpPr>
          <p:cNvPr id="185" name="Google Shape;185;p34"/>
          <p:cNvSpPr txBox="1"/>
          <p:nvPr/>
        </p:nvSpPr>
        <p:spPr>
          <a:xfrm>
            <a:off x="540946" y="967335"/>
            <a:ext cx="6097508" cy="405560"/>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n-US" sz="2000" b="1" i="0" u="none" strike="noStrike" cap="none">
                <a:solidFill>
                  <a:srgbClr val="D3370D"/>
                </a:solidFill>
                <a:latin typeface="Open Sans Light"/>
                <a:ea typeface="Open Sans Light"/>
                <a:cs typeface="Open Sans Light"/>
                <a:sym typeface="Open Sans Light"/>
              </a:rPr>
              <a:t>The three steps of the Unit 2:</a:t>
            </a:r>
            <a:endParaRPr/>
          </a:p>
        </p:txBody>
      </p:sp>
      <p:sp>
        <p:nvSpPr>
          <p:cNvPr id="186" name="Google Shape;186;p34"/>
          <p:cNvSpPr txBox="1"/>
          <p:nvPr/>
        </p:nvSpPr>
        <p:spPr>
          <a:xfrm>
            <a:off x="1567947" y="3152985"/>
            <a:ext cx="8571934" cy="1141274"/>
          </a:xfrm>
          <a:prstGeom prst="rect">
            <a:avLst/>
          </a:prstGeom>
          <a:solidFill>
            <a:schemeClr val="accent5"/>
          </a:solidFill>
          <a:ln w="25400" cap="flat" cmpd="sng">
            <a:solidFill>
              <a:srgbClr val="61647A"/>
            </a:solidFill>
            <a:prstDash val="solid"/>
            <a:round/>
            <a:headEnd type="none" w="sm" len="sm"/>
            <a:tailEnd type="none" w="sm" len="sm"/>
          </a:ln>
        </p:spPr>
        <p:txBody>
          <a:bodyPr spcFirstLastPara="1" wrap="square" lIns="91425" tIns="45700" rIns="91425" bIns="45700" anchor="t" anchorCtr="0">
            <a:spAutoFit/>
          </a:bodyPr>
          <a:lstStyle/>
          <a:p>
            <a:pPr marL="266700" marR="0" lvl="0" indent="0" algn="l" rtl="0">
              <a:lnSpc>
                <a:spcPct val="150000"/>
              </a:lnSpc>
              <a:spcBef>
                <a:spcPts val="0"/>
              </a:spcBef>
              <a:spcAft>
                <a:spcPts val="0"/>
              </a:spcAft>
              <a:buNone/>
            </a:pPr>
            <a:r>
              <a:rPr lang="en-US" sz="2400" b="0" i="0" u="none" strike="noStrike" cap="none">
                <a:solidFill>
                  <a:schemeClr val="dk1"/>
                </a:solidFill>
                <a:latin typeface="Open Sans Light"/>
                <a:ea typeface="Open Sans Light"/>
                <a:cs typeface="Open Sans Light"/>
                <a:sym typeface="Open Sans Light"/>
              </a:rPr>
              <a:t>❷Practical activity (participants use a sample questionnaire to make their own evaluation forms)</a:t>
            </a:r>
            <a:endParaRPr/>
          </a:p>
        </p:txBody>
      </p:sp>
      <p:sp>
        <p:nvSpPr>
          <p:cNvPr id="187" name="Google Shape;187;p34"/>
          <p:cNvSpPr txBox="1"/>
          <p:nvPr/>
        </p:nvSpPr>
        <p:spPr>
          <a:xfrm>
            <a:off x="5988867" y="4929531"/>
            <a:ext cx="5754986" cy="466218"/>
          </a:xfrm>
          <a:prstGeom prst="rect">
            <a:avLst/>
          </a:prstGeom>
          <a:solidFill>
            <a:schemeClr val="accent1"/>
          </a:solidFill>
          <a:ln w="25400" cap="flat" cmpd="sng">
            <a:solidFill>
              <a:srgbClr val="B25C43"/>
            </a:solidFill>
            <a:prstDash val="solid"/>
            <a:round/>
            <a:headEnd type="none" w="sm" len="sm"/>
            <a:tailEnd type="none" w="sm" len="sm"/>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n-US" sz="2400" b="0" i="0" u="none" strike="noStrike" cap="none">
                <a:solidFill>
                  <a:schemeClr val="dk1"/>
                </a:solidFill>
                <a:latin typeface="Open Sans Light"/>
                <a:ea typeface="Open Sans Light"/>
                <a:cs typeface="Open Sans Light"/>
                <a:sym typeface="Open Sans Light"/>
              </a:rPr>
              <a:t>❸Individual questionnaires’ exchange. </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Module 6: objectives</a:t>
            </a:r>
            <a:endParaRPr sz="3200"/>
          </a:p>
        </p:txBody>
      </p:sp>
      <p:sp>
        <p:nvSpPr>
          <p:cNvPr id="60" name="Google Shape;60;p2"/>
          <p:cNvSpPr txBox="1">
            <a:spLocks noGrp="1"/>
          </p:cNvSpPr>
          <p:nvPr>
            <p:ph type="body" idx="1"/>
          </p:nvPr>
        </p:nvSpPr>
        <p:spPr>
          <a:xfrm>
            <a:off x="566057" y="1169126"/>
            <a:ext cx="11025052" cy="5031377"/>
          </a:xfrm>
          <a:prstGeom prst="rect">
            <a:avLst/>
          </a:prstGeom>
          <a:noFill/>
          <a:ln>
            <a:noFill/>
          </a:ln>
        </p:spPr>
        <p:txBody>
          <a:bodyPr spcFirstLastPara="1" wrap="square" lIns="91425" tIns="45700" rIns="91425" bIns="45700" anchor="t" anchorCtr="0">
            <a:noAutofit/>
          </a:bodyPr>
          <a:lstStyle/>
          <a:p>
            <a:pPr marL="552450" lvl="0" indent="-285750" algn="just" rtl="0">
              <a:lnSpc>
                <a:spcPct val="107000"/>
              </a:lnSpc>
              <a:spcBef>
                <a:spcPts val="1000"/>
              </a:spcBef>
              <a:spcAft>
                <a:spcPts val="0"/>
              </a:spcAft>
              <a:buSzPts val="1800"/>
              <a:buFont typeface="Arial"/>
              <a:buChar char="•"/>
            </a:pPr>
            <a:r>
              <a:rPr lang="en-US" sz="2000">
                <a:solidFill>
                  <a:srgbClr val="151617"/>
                </a:solidFill>
                <a:latin typeface="Open Sans"/>
                <a:ea typeface="Open Sans"/>
                <a:cs typeface="Open Sans"/>
                <a:sym typeface="Open Sans"/>
              </a:rPr>
              <a:t>clarify basic monitoring &amp; evaluation concepts and ideas as they apply in the context of the intergenerational learning; </a:t>
            </a:r>
            <a:endParaRPr sz="2000">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n-US" sz="2000">
                <a:solidFill>
                  <a:srgbClr val="151617"/>
                </a:solidFill>
                <a:latin typeface="Open Sans"/>
                <a:ea typeface="Open Sans"/>
                <a:cs typeface="Open Sans"/>
                <a:sym typeface="Open Sans"/>
              </a:rPr>
              <a:t>put the concepts in a framework showing the interrelationship between Marginalized Older and Younger Low-Skilled Workers; </a:t>
            </a:r>
            <a:endParaRPr sz="2000">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n-US" sz="2000">
                <a:solidFill>
                  <a:srgbClr val="151617"/>
                </a:solidFill>
                <a:latin typeface="Open Sans"/>
                <a:ea typeface="Open Sans"/>
                <a:cs typeface="Open Sans"/>
                <a:sym typeface="Open Sans"/>
              </a:rPr>
              <a:t>contribute to the development of a coherent and dynamic culture of monitoring and evaluation in the Training Material; </a:t>
            </a:r>
            <a:endParaRPr sz="2000">
              <a:solidFill>
                <a:srgbClr val="151617"/>
              </a:solidFill>
              <a:latin typeface="Open Sans"/>
              <a:ea typeface="Open Sans"/>
              <a:cs typeface="Open Sans"/>
              <a:sym typeface="Open Sans"/>
            </a:endParaRPr>
          </a:p>
          <a:p>
            <a:pPr marL="266700" lvl="0" indent="0" algn="just" rtl="0">
              <a:lnSpc>
                <a:spcPct val="107000"/>
              </a:lnSpc>
              <a:spcBef>
                <a:spcPts val="1800"/>
              </a:spcBef>
              <a:spcAft>
                <a:spcPts val="0"/>
              </a:spcAft>
              <a:buSzPts val="1800"/>
              <a:buNone/>
            </a:pPr>
            <a:r>
              <a:rPr lang="en-US" sz="2000">
                <a:solidFill>
                  <a:srgbClr val="151617"/>
                </a:solidFill>
                <a:latin typeface="Open Sans"/>
                <a:ea typeface="Open Sans"/>
                <a:cs typeface="Open Sans"/>
                <a:sym typeface="Open Sans"/>
              </a:rPr>
              <a:t>and </a:t>
            </a:r>
            <a:endParaRPr/>
          </a:p>
          <a:p>
            <a:pPr marL="552450" lvl="0" indent="-285750" algn="just" rtl="0">
              <a:lnSpc>
                <a:spcPct val="107000"/>
              </a:lnSpc>
              <a:spcBef>
                <a:spcPts val="1800"/>
              </a:spcBef>
              <a:spcAft>
                <a:spcPts val="800"/>
              </a:spcAft>
              <a:buSzPts val="1800"/>
              <a:buFont typeface="Arial"/>
              <a:buChar char="•"/>
            </a:pPr>
            <a:r>
              <a:rPr lang="en-US" sz="2000" b="1">
                <a:solidFill>
                  <a:srgbClr val="151617"/>
                </a:solidFill>
                <a:latin typeface="Open Sans"/>
                <a:ea typeface="Open Sans"/>
                <a:cs typeface="Open Sans"/>
                <a:sym typeface="Open Sans"/>
              </a:rPr>
              <a:t>contribute to a better understanding of the importance of monitoring and evaluation (M&amp;E) in the context of a Curriculum and Training Material. </a:t>
            </a:r>
            <a:endParaRPr sz="2000" b="1">
              <a:solidFill>
                <a:srgbClr val="151617"/>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Training evaluation forms</a:t>
            </a:r>
            <a:endParaRPr sz="3200"/>
          </a:p>
        </p:txBody>
      </p:sp>
      <p:sp>
        <p:nvSpPr>
          <p:cNvPr id="193" name="Google Shape;193;p35"/>
          <p:cNvSpPr txBox="1">
            <a:spLocks noGrp="1"/>
          </p:cNvSpPr>
          <p:nvPr>
            <p:ph type="body" idx="1"/>
          </p:nvPr>
        </p:nvSpPr>
        <p:spPr>
          <a:xfrm>
            <a:off x="419519" y="1280150"/>
            <a:ext cx="3107453" cy="71588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n-US" b="1">
                <a:solidFill>
                  <a:srgbClr val="151617"/>
                </a:solidFill>
              </a:rPr>
              <a:t>Why do we use them?</a:t>
            </a:r>
            <a:endParaRPr b="1">
              <a:solidFill>
                <a:srgbClr val="151617"/>
              </a:solidFill>
            </a:endParaRPr>
          </a:p>
        </p:txBody>
      </p:sp>
      <p:sp>
        <p:nvSpPr>
          <p:cNvPr id="194" name="Google Shape;194;p35"/>
          <p:cNvSpPr txBox="1"/>
          <p:nvPr/>
        </p:nvSpPr>
        <p:spPr>
          <a:xfrm>
            <a:off x="4903596" y="950331"/>
            <a:ext cx="6320413" cy="12945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C4110"/>
                </a:solidFill>
                <a:highlight>
                  <a:srgbClr val="FFFFFF"/>
                </a:highlight>
                <a:latin typeface="Open Sans"/>
                <a:ea typeface="Open Sans"/>
                <a:cs typeface="Open Sans"/>
                <a:sym typeface="Open Sans"/>
              </a:rPr>
              <a:t>To collect feedback from trainers and trainees</a:t>
            </a:r>
            <a:endParaRPr/>
          </a:p>
          <a:p>
            <a:pPr marL="0" marR="0" lvl="0" indent="0" algn="l" rtl="0">
              <a:lnSpc>
                <a:spcPct val="150000"/>
              </a:lnSpc>
              <a:spcBef>
                <a:spcPts val="0"/>
              </a:spcBef>
              <a:spcAft>
                <a:spcPts val="0"/>
              </a:spcAft>
              <a:buNone/>
            </a:pPr>
            <a:r>
              <a:rPr lang="en-US" sz="1800" b="0" i="0" u="none" strike="noStrike" cap="none">
                <a:solidFill>
                  <a:srgbClr val="EC4110"/>
                </a:solidFill>
                <a:highlight>
                  <a:srgbClr val="FFFFFF"/>
                </a:highlight>
                <a:latin typeface="Open Sans"/>
                <a:ea typeface="Open Sans"/>
                <a:cs typeface="Open Sans"/>
                <a:sym typeface="Open Sans"/>
              </a:rPr>
              <a:t>To identify skill gaps and problems</a:t>
            </a:r>
            <a:endParaRPr/>
          </a:p>
          <a:p>
            <a:pPr marL="0" marR="0" lvl="0" indent="0" algn="l" rtl="0">
              <a:lnSpc>
                <a:spcPct val="150000"/>
              </a:lnSpc>
              <a:spcBef>
                <a:spcPts val="0"/>
              </a:spcBef>
              <a:spcAft>
                <a:spcPts val="0"/>
              </a:spcAft>
              <a:buNone/>
            </a:pPr>
            <a:r>
              <a:rPr lang="en-US" sz="1800" b="0" i="0" u="none" strike="noStrike" cap="none">
                <a:solidFill>
                  <a:srgbClr val="EC4110"/>
                </a:solidFill>
                <a:highlight>
                  <a:srgbClr val="FFFFFF"/>
                </a:highlight>
                <a:latin typeface="Open Sans"/>
                <a:ea typeface="Open Sans"/>
                <a:cs typeface="Open Sans"/>
                <a:sym typeface="Open Sans"/>
              </a:rPr>
              <a:t>To improve training programmes</a:t>
            </a:r>
            <a:endParaRPr sz="1800" b="0" i="0" u="none" strike="noStrike" cap="none">
              <a:solidFill>
                <a:srgbClr val="EC4110"/>
              </a:solidFill>
              <a:latin typeface="Open Sans"/>
              <a:ea typeface="Open Sans"/>
              <a:cs typeface="Open Sans"/>
              <a:sym typeface="Open Sans"/>
            </a:endParaRPr>
          </a:p>
        </p:txBody>
      </p:sp>
      <p:sp>
        <p:nvSpPr>
          <p:cNvPr id="195" name="Google Shape;195;p35"/>
          <p:cNvSpPr txBox="1"/>
          <p:nvPr/>
        </p:nvSpPr>
        <p:spPr>
          <a:xfrm>
            <a:off x="419518" y="3775598"/>
            <a:ext cx="3107453" cy="71588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n-US" sz="1800" b="1" i="0" u="none" strike="noStrike" cap="none">
                <a:solidFill>
                  <a:srgbClr val="151617"/>
                </a:solidFill>
                <a:latin typeface="Open Sans Light"/>
                <a:ea typeface="Open Sans Light"/>
                <a:cs typeface="Open Sans Light"/>
                <a:sym typeface="Open Sans Light"/>
              </a:rPr>
              <a:t>What are the usual questions?</a:t>
            </a:r>
            <a:endParaRPr sz="1800" b="1" i="0" u="none" strike="noStrike" cap="none">
              <a:solidFill>
                <a:srgbClr val="151617"/>
              </a:solidFill>
              <a:latin typeface="Open Sans Light"/>
              <a:ea typeface="Open Sans Light"/>
              <a:cs typeface="Open Sans Light"/>
              <a:sym typeface="Open Sans Light"/>
            </a:endParaRPr>
          </a:p>
        </p:txBody>
      </p:sp>
      <p:sp>
        <p:nvSpPr>
          <p:cNvPr id="196" name="Google Shape;196;p35"/>
          <p:cNvSpPr txBox="1"/>
          <p:nvPr/>
        </p:nvSpPr>
        <p:spPr>
          <a:xfrm>
            <a:off x="4908620" y="3194539"/>
            <a:ext cx="6420897" cy="167545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800" b="0" i="0" u="none" strike="noStrike" cap="none">
                <a:solidFill>
                  <a:srgbClr val="EC4110"/>
                </a:solidFill>
                <a:highlight>
                  <a:srgbClr val="FFFFFF"/>
                </a:highlight>
                <a:latin typeface="Open Sans"/>
                <a:ea typeface="Open Sans"/>
                <a:cs typeface="Open Sans"/>
                <a:sym typeface="Open Sans"/>
              </a:rPr>
              <a:t>Questions regarding satisfaction with the programme</a:t>
            </a:r>
            <a:endParaRPr/>
          </a:p>
          <a:p>
            <a:pPr marL="0" marR="0" lvl="0" indent="0" algn="l" rtl="0">
              <a:lnSpc>
                <a:spcPct val="200000"/>
              </a:lnSpc>
              <a:spcBef>
                <a:spcPts val="0"/>
              </a:spcBef>
              <a:spcAft>
                <a:spcPts val="0"/>
              </a:spcAft>
              <a:buNone/>
            </a:pPr>
            <a:r>
              <a:rPr lang="en-US" sz="1800" b="0" i="0" u="none" strike="noStrike" cap="none">
                <a:solidFill>
                  <a:srgbClr val="EC4110"/>
                </a:solidFill>
                <a:highlight>
                  <a:srgbClr val="FFFFFF"/>
                </a:highlight>
                <a:latin typeface="Open Sans"/>
                <a:ea typeface="Open Sans"/>
                <a:cs typeface="Open Sans"/>
                <a:sym typeface="Open Sans"/>
              </a:rPr>
              <a:t>Questions regarding program improvement - participants’ ideas of changing programme or adding to it </a:t>
            </a:r>
            <a:endParaRPr sz="1400" b="0" i="0" u="none" strike="noStrike" cap="none">
              <a:solidFill>
                <a:srgbClr val="EC411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additive="base">
                                        <p:cTn id="12" dur="500"/>
                                        <p:tgtEl>
                                          <p:spTgt spid="194"/>
                                        </p:tgtEl>
                                        <p:attrNameLst>
                                          <p:attrName>ppt_w</p:attrName>
                                        </p:attrNameLst>
                                      </p:cBhvr>
                                      <p:tavLst>
                                        <p:tav tm="0">
                                          <p:val>
                                            <p:strVal val="0"/>
                                          </p:val>
                                        </p:tav>
                                        <p:tav tm="100000">
                                          <p:val>
                                            <p:strVal val="#ppt_w"/>
                                          </p:val>
                                        </p:tav>
                                      </p:tavLst>
                                    </p:anim>
                                    <p:anim calcmode="lin" valueType="num">
                                      <p:cBhvr additive="base">
                                        <p:cTn id="13" dur="500"/>
                                        <p:tgtEl>
                                          <p:spTgt spid="19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additive="base">
                                        <p:cTn id="18" dur="500"/>
                                        <p:tgtEl>
                                          <p:spTgt spid="19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96"/>
                                        </p:tgtEl>
                                        <p:attrNameLst>
                                          <p:attrName>style.visibility</p:attrName>
                                        </p:attrNameLst>
                                      </p:cBhvr>
                                      <p:to>
                                        <p:strVal val="visible"/>
                                      </p:to>
                                    </p:set>
                                    <p:anim calcmode="lin" valueType="num">
                                      <p:cBhvr additive="base">
                                        <p:cTn id="23" dur="500"/>
                                        <p:tgtEl>
                                          <p:spTgt spid="196"/>
                                        </p:tgtEl>
                                        <p:attrNameLst>
                                          <p:attrName>ppt_w</p:attrName>
                                        </p:attrNameLst>
                                      </p:cBhvr>
                                      <p:tavLst>
                                        <p:tav tm="0">
                                          <p:val>
                                            <p:strVal val="0"/>
                                          </p:val>
                                        </p:tav>
                                        <p:tav tm="100000">
                                          <p:val>
                                            <p:strVal val="#ppt_w"/>
                                          </p:val>
                                        </p:tav>
                                      </p:tavLst>
                                    </p:anim>
                                    <p:anim calcmode="lin" valueType="num">
                                      <p:cBhvr additive="base">
                                        <p:cTn id="24" dur="500"/>
                                        <p:tgtEl>
                                          <p:spTgt spid="1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Tips for preparation of training evaluation forms</a:t>
            </a:r>
            <a:endParaRPr sz="3200"/>
          </a:p>
        </p:txBody>
      </p:sp>
      <p:graphicFrame>
        <p:nvGraphicFramePr>
          <p:cNvPr id="202" name="Google Shape;202;p36"/>
          <p:cNvGraphicFramePr/>
          <p:nvPr/>
        </p:nvGraphicFramePr>
        <p:xfrm>
          <a:off x="615182" y="1059123"/>
          <a:ext cx="3000000" cy="3000000"/>
        </p:xfrm>
        <a:graphic>
          <a:graphicData uri="http://schemas.openxmlformats.org/drawingml/2006/table">
            <a:tbl>
              <a:tblPr firstRow="1" bandRow="1">
                <a:noFill/>
                <a:tableStyleId>{1C747F3F-EAA9-4441-98BA-D89A27922FA2}</a:tableStyleId>
              </a:tblPr>
              <a:tblGrid>
                <a:gridCol w="2338375"/>
                <a:gridCol w="8411125"/>
              </a:tblGrid>
              <a:tr h="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Keep it short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If possible, limit the training evaluation form to a single page that would take no more than five minutes to complete.</a:t>
                      </a:r>
                      <a:endParaRPr sz="1400" u="none" strike="noStrike" cap="none">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Stay on topic</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Ask questions relevant to the content of the programme and about how it was conducted. Ask participants if they found the programme’s content valuable and whether or not the content has any practical application for them.</a:t>
                      </a:r>
                      <a:endParaRPr sz="1400" u="none" strike="noStrike" cap="none">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Ask actionable questions</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Only ask questions about aspects of the programme that can be changed. Ask if the location, timing, and method of facilitation is ideal.</a:t>
                      </a:r>
                      <a:endParaRPr sz="1400" u="none" strike="noStrike" cap="none">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Make questions easy to answer</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solidFill>
                            <a:srgbClr val="636A6F"/>
                          </a:solidFill>
                          <a:latin typeface="Noto Sans Symbols"/>
                          <a:ea typeface="Noto Sans Symbols"/>
                          <a:cs typeface="Noto Sans Symbols"/>
                          <a:sym typeface="Noto Sans Symbols"/>
                        </a:rPr>
                        <a:t>Make questions specific. Open-ended questions are important so participants can provide comments and suggestions, but limit these questions to a few.</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Provide choices</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Multiple-choice questions are the simplest and quickest questions to answer. It also gives the impression that you already have several answers to the question and are just looking for opinions on which is the best.</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636A6F"/>
                        </a:solidFill>
                        <a:latin typeface="Noto Sans Symbols"/>
                        <a:ea typeface="Noto Sans Symbols"/>
                        <a:cs typeface="Noto Sans Symbols"/>
                        <a:sym typeface="Noto Sans Symbols"/>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Make it part of the programme</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Accomplishment of the training feedback form should be part of the programme and should not take up a participant’s own time.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solidFill>
                            <a:srgbClr val="636A6F"/>
                          </a:solidFill>
                          <a:latin typeface="Noto Sans Symbols"/>
                          <a:ea typeface="Noto Sans Symbols"/>
                          <a:cs typeface="Noto Sans Symbols"/>
                          <a:sym typeface="Noto Sans Symbols"/>
                        </a:rPr>
                        <a:t>Ensure anonymity</a:t>
                      </a:r>
                      <a:br>
                        <a:rPr lang="en-US" sz="1400" b="1" u="none" strike="noStrike" cap="none">
                          <a:solidFill>
                            <a:srgbClr val="636A6F"/>
                          </a:solidFill>
                          <a:latin typeface="Noto Sans Symbols"/>
                          <a:ea typeface="Noto Sans Symbols"/>
                          <a:cs typeface="Noto Sans Symbols"/>
                          <a:sym typeface="Noto Sans Symbols"/>
                        </a:rPr>
                      </a:b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636A6F"/>
                          </a:solidFill>
                          <a:latin typeface="Noto Sans Symbols"/>
                          <a:ea typeface="Noto Sans Symbols"/>
                          <a:cs typeface="Noto Sans Symbols"/>
                          <a:sym typeface="Noto Sans Symbols"/>
                        </a:rPr>
                        <a:t>Absolute honesty is key in getting accurate and actionable results. Ensuring that training feedback remains anonymous eliminates the participants’ fear of hurting anyone’s feelings.</a:t>
                      </a:r>
                      <a:endParaRPr sz="1400" u="none" strike="noStrike" cap="none">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ctrTitle"/>
          </p:nvPr>
        </p:nvSpPr>
        <p:spPr>
          <a:xfrm>
            <a:off x="939060" y="1514131"/>
            <a:ext cx="2657580" cy="858362"/>
          </a:xfrm>
          <a:prstGeom prst="rect">
            <a:avLst/>
          </a:prstGeom>
          <a:noFill/>
          <a:ln>
            <a:noFill/>
          </a:ln>
        </p:spPr>
        <p:txBody>
          <a:bodyPr spcFirstLastPara="1" wrap="square" lIns="91425" tIns="45700" rIns="91425" bIns="45700" anchor="ctr" anchorCtr="0">
            <a:normAutofit/>
          </a:bodyPr>
          <a:lstStyle/>
          <a:p>
            <a:pPr marL="0" lvl="0" indent="0" algn="l" rtl="0">
              <a:lnSpc>
                <a:spcPct val="200000"/>
              </a:lnSpc>
              <a:spcBef>
                <a:spcPts val="0"/>
              </a:spcBef>
              <a:spcAft>
                <a:spcPts val="0"/>
              </a:spcAft>
              <a:buSzPts val="2000"/>
              <a:buNone/>
            </a:pPr>
            <a:r>
              <a:rPr lang="en-US" sz="2000">
                <a:solidFill>
                  <a:srgbClr val="D3370D"/>
                </a:solidFill>
                <a:latin typeface="Open Sans Light"/>
                <a:ea typeface="Open Sans Light"/>
                <a:cs typeface="Open Sans Light"/>
                <a:sym typeface="Open Sans Light"/>
              </a:rPr>
              <a:t>Practical exercise </a:t>
            </a:r>
            <a:endParaRPr sz="2700">
              <a:solidFill>
                <a:srgbClr val="D3370D"/>
              </a:solidFill>
            </a:endParaRPr>
          </a:p>
        </p:txBody>
      </p:sp>
      <p:sp>
        <p:nvSpPr>
          <p:cNvPr id="209" name="Google Shape;209;p37"/>
          <p:cNvSpPr txBox="1"/>
          <p:nvPr/>
        </p:nvSpPr>
        <p:spPr>
          <a:xfrm>
            <a:off x="3988527" y="3305453"/>
            <a:ext cx="7340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accent6"/>
                </a:solidFill>
                <a:latin typeface="Open Sans"/>
                <a:ea typeface="Open Sans"/>
                <a:cs typeface="Open Sans"/>
                <a:sym typeface="Open Sans"/>
              </a:rPr>
              <a:t>Prepare your own evaluation form</a:t>
            </a:r>
            <a:endParaRPr sz="3200" b="0" i="0" u="none" strike="noStrike" cap="none">
              <a:solidFill>
                <a:schemeClr val="accent6"/>
              </a:solidFill>
              <a:latin typeface="Open Sans"/>
              <a:ea typeface="Open Sans"/>
              <a:cs typeface="Open Sans"/>
              <a:sym typeface="Open Sans"/>
            </a:endParaRPr>
          </a:p>
        </p:txBody>
      </p:sp>
      <p:sp>
        <p:nvSpPr>
          <p:cNvPr id="210" name="Google Shape;210;p37"/>
          <p:cNvSpPr/>
          <p:nvPr/>
        </p:nvSpPr>
        <p:spPr>
          <a:xfrm>
            <a:off x="3988526" y="4264144"/>
            <a:ext cx="6618513" cy="132343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C6374"/>
              </a:buClr>
              <a:buSzPts val="1600"/>
              <a:buFont typeface="Arial"/>
              <a:buNone/>
            </a:pPr>
            <a:r>
              <a:rPr lang="en-US" sz="1600" b="1" i="0" u="none" strike="noStrike" cap="none">
                <a:solidFill>
                  <a:srgbClr val="5C6374"/>
                </a:solidFill>
                <a:latin typeface="Open Sans"/>
                <a:ea typeface="Open Sans"/>
                <a:cs typeface="Open Sans"/>
                <a:sym typeface="Open Sans"/>
              </a:rPr>
              <a:t>Steps:</a:t>
            </a:r>
            <a:endParaRPr/>
          </a:p>
          <a:p>
            <a:pPr marL="0" marR="0" lvl="0" indent="0" algn="l" rtl="0">
              <a:lnSpc>
                <a:spcPct val="100000"/>
              </a:lnSpc>
              <a:spcBef>
                <a:spcPts val="0"/>
              </a:spcBef>
              <a:spcAft>
                <a:spcPts val="0"/>
              </a:spcAft>
              <a:buClr>
                <a:srgbClr val="5C6374"/>
              </a:buClr>
              <a:buSzPts val="1600"/>
              <a:buFont typeface="Arial"/>
              <a:buNone/>
            </a:pPr>
            <a:r>
              <a:rPr lang="en-US" sz="1600" b="0" i="0" u="none" strike="noStrike" cap="none">
                <a:solidFill>
                  <a:srgbClr val="5C6374"/>
                </a:solidFill>
                <a:latin typeface="Open Sans"/>
                <a:ea typeface="Open Sans"/>
                <a:cs typeface="Open Sans"/>
                <a:sym typeface="Open Sans"/>
              </a:rPr>
              <a:t>Prepare an evaluation form</a:t>
            </a:r>
            <a:endParaRPr sz="16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636A6F"/>
              </a:buClr>
              <a:buSzPts val="1600"/>
              <a:buFont typeface="Arial"/>
              <a:buNone/>
            </a:pPr>
            <a:r>
              <a:rPr lang="en-US" sz="1600" b="0" i="0" u="none" strike="noStrike" cap="none">
                <a:solidFill>
                  <a:srgbClr val="636A6F"/>
                </a:solidFill>
                <a:latin typeface="Open Sans"/>
                <a:ea typeface="Open Sans"/>
                <a:cs typeface="Open Sans"/>
                <a:sym typeface="Open Sans"/>
              </a:rPr>
              <a:t>Exchange it with another participant</a:t>
            </a:r>
            <a:endParaRPr/>
          </a:p>
          <a:p>
            <a:pPr marL="0" marR="0" lvl="0" indent="0" algn="l" rtl="0">
              <a:lnSpc>
                <a:spcPct val="100000"/>
              </a:lnSpc>
              <a:spcBef>
                <a:spcPts val="0"/>
              </a:spcBef>
              <a:spcAft>
                <a:spcPts val="0"/>
              </a:spcAft>
              <a:buClr>
                <a:srgbClr val="636A6F"/>
              </a:buClr>
              <a:buSzPts val="1600"/>
              <a:buFont typeface="Arial"/>
              <a:buNone/>
            </a:pPr>
            <a:r>
              <a:rPr lang="en-US" sz="1600" b="0" i="0" u="none" strike="noStrike" cap="none">
                <a:solidFill>
                  <a:srgbClr val="636A6F"/>
                </a:solidFill>
                <a:latin typeface="Open Sans"/>
                <a:ea typeface="Open Sans"/>
                <a:cs typeface="Open Sans"/>
                <a:sym typeface="Open Sans"/>
              </a:rPr>
              <a:t>Share your opinion to what extent the evaluation form is well designed to complete its function</a:t>
            </a:r>
            <a:endParaRPr sz="16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solidFill>
                  <a:schemeClr val="dk1"/>
                </a:solidFill>
                <a:latin typeface="Open Sans"/>
                <a:ea typeface="Open Sans"/>
                <a:cs typeface="Open Sans"/>
                <a:sym typeface="Open Sans"/>
              </a:rPr>
              <a:t>Resources for Unit 2 </a:t>
            </a:r>
            <a:endParaRPr sz="3200"/>
          </a:p>
        </p:txBody>
      </p:sp>
      <p:sp>
        <p:nvSpPr>
          <p:cNvPr id="216" name="Google Shape;216;p38"/>
          <p:cNvSpPr txBox="1">
            <a:spLocks noGrp="1"/>
          </p:cNvSpPr>
          <p:nvPr>
            <p:ph type="body" idx="1"/>
          </p:nvPr>
        </p:nvSpPr>
        <p:spPr>
          <a:xfrm>
            <a:off x="450396" y="1434193"/>
            <a:ext cx="10142158" cy="3843977"/>
          </a:xfrm>
          <a:prstGeom prst="rect">
            <a:avLst/>
          </a:prstGeom>
          <a:noFill/>
          <a:ln>
            <a:noFill/>
          </a:ln>
        </p:spPr>
        <p:txBody>
          <a:bodyPr spcFirstLastPara="1" wrap="square" lIns="91425" tIns="45700" rIns="91425" bIns="45700" anchor="t" anchorCtr="0">
            <a:noAutofit/>
          </a:bodyPr>
          <a:lstStyle/>
          <a:p>
            <a:pPr marL="647700" lvl="0" indent="-285750" algn="l" rtl="0">
              <a:lnSpc>
                <a:spcPct val="107000"/>
              </a:lnSpc>
              <a:spcBef>
                <a:spcPts val="1000"/>
              </a:spcBef>
              <a:spcAft>
                <a:spcPts val="0"/>
              </a:spcAft>
              <a:buSzPts val="1800"/>
              <a:buFont typeface="Noto Sans Symbols"/>
              <a:buChar char="⮚"/>
            </a:pPr>
            <a:r>
              <a:rPr lang="en-US" sz="1800" i="1">
                <a:solidFill>
                  <a:srgbClr val="636A6F"/>
                </a:solidFill>
                <a:latin typeface="Open Sans Light"/>
                <a:ea typeface="Open Sans Light"/>
                <a:cs typeface="Open Sans Light"/>
                <a:sym typeface="Open Sans Light"/>
              </a:rPr>
              <a:t>Participatory Training Methodology ©PRIA International Academy 2014. Retrieved from Unit 5: Monitoring and Evaluation of Training Programmes:</a:t>
            </a:r>
            <a:r>
              <a:rPr lang="en-US" sz="1800">
                <a:solidFill>
                  <a:srgbClr val="636A6F"/>
                </a:solidFill>
                <a:latin typeface="Open Sans Light"/>
                <a:ea typeface="Open Sans Light"/>
                <a:cs typeface="Open Sans Light"/>
                <a:sym typeface="Open Sans Light"/>
              </a:rPr>
              <a:t> </a:t>
            </a:r>
            <a:r>
              <a:rPr lang="en-US" sz="1800" u="sng">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https://pria-academy.org/pdf/ptm/PTM_Module%205%20final%20edited.pdf</a:t>
            </a:r>
            <a:r>
              <a:rPr lang="en-US" sz="1800">
                <a:solidFill>
                  <a:srgbClr val="000000"/>
                </a:solidFill>
                <a:latin typeface="Open Sans Light"/>
                <a:ea typeface="Open Sans Light"/>
                <a:cs typeface="Open Sans Light"/>
                <a:sym typeface="Open Sans Light"/>
              </a:rPr>
              <a:t> </a:t>
            </a:r>
            <a:endParaRPr sz="180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n-US" sz="1800">
                <a:solidFill>
                  <a:srgbClr val="000000"/>
                </a:solidFill>
                <a:latin typeface="Open Sans Light"/>
                <a:ea typeface="Open Sans Light"/>
                <a:cs typeface="Open Sans Light"/>
                <a:sym typeface="Open Sans Light"/>
              </a:rPr>
              <a:t> </a:t>
            </a:r>
            <a:endParaRPr sz="1800">
              <a:solidFill>
                <a:srgbClr val="636A6F"/>
              </a:solidFill>
              <a:latin typeface="Open Sans Light"/>
              <a:ea typeface="Open Sans Light"/>
              <a:cs typeface="Open Sans Light"/>
              <a:sym typeface="Open Sans Light"/>
            </a:endParaRPr>
          </a:p>
          <a:p>
            <a:pPr marL="647700" lvl="0" indent="-285750" algn="l" rtl="0">
              <a:lnSpc>
                <a:spcPct val="107000"/>
              </a:lnSpc>
              <a:spcBef>
                <a:spcPts val="1800"/>
              </a:spcBef>
              <a:spcAft>
                <a:spcPts val="0"/>
              </a:spcAft>
              <a:buSzPts val="1800"/>
              <a:buFont typeface="Noto Sans Symbols"/>
              <a:buChar char="⮚"/>
            </a:pPr>
            <a:r>
              <a:rPr lang="en-US" sz="1800" i="1">
                <a:solidFill>
                  <a:srgbClr val="636A6F"/>
                </a:solidFill>
                <a:latin typeface="Open Sans Light"/>
                <a:ea typeface="Open Sans Light"/>
                <a:cs typeface="Open Sans Light"/>
                <a:sym typeface="Open Sans Light"/>
              </a:rPr>
              <a:t>Adopted from Torres, Rosalie T., et al. (2005). </a:t>
            </a:r>
            <a:r>
              <a:rPr lang="en-US" sz="1800">
                <a:solidFill>
                  <a:srgbClr val="636A6F"/>
                </a:solidFill>
                <a:latin typeface="Open Sans Light"/>
                <a:ea typeface="Open Sans Light"/>
                <a:cs typeface="Open Sans Light"/>
                <a:sym typeface="Open Sans Light"/>
              </a:rPr>
              <a:t>Project on Improvement of Local Administration in Cambodia (PILAC). Ministry of Interior and Japan International Cooperation Agency.</a:t>
            </a:r>
            <a:r>
              <a:rPr lang="en-US" sz="1800" i="1">
                <a:solidFill>
                  <a:srgbClr val="636A6F"/>
                </a:solidFill>
                <a:latin typeface="Open Sans Light"/>
                <a:ea typeface="Open Sans Light"/>
                <a:cs typeface="Open Sans Light"/>
                <a:sym typeface="Open Sans Light"/>
              </a:rPr>
              <a:t> Evaluation Strategies for Communicating and Reporting. Retrieved from Manual on training evaluation: </a:t>
            </a:r>
            <a:r>
              <a:rPr lang="en-US" sz="1800" i="1" u="sng">
                <a:solidFill>
                  <a:srgbClr val="93D4CC"/>
                </a:solidFill>
                <a:latin typeface="Open Sans Light"/>
                <a:ea typeface="Open Sans Light"/>
                <a:cs typeface="Open Sans Light"/>
                <a:sym typeface="Open Sa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https://www.jica.go.jp/project/cambodia/0601331/pdf/english/5_TrainingEvaluation.pdf</a:t>
            </a:r>
            <a:endParaRPr sz="180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n-US" sz="1800" b="1" i="1">
                <a:solidFill>
                  <a:srgbClr val="636A6F"/>
                </a:solidFill>
                <a:latin typeface="Open Sans Light"/>
                <a:ea typeface="Open Sans Light"/>
                <a:cs typeface="Open Sans Light"/>
                <a:sym typeface="Open Sans Light"/>
              </a:rPr>
              <a:t> </a:t>
            </a:r>
            <a:endParaRPr sz="180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800"/>
              </a:spcAft>
              <a:buSzPts val="1800"/>
              <a:buNone/>
            </a:pPr>
            <a:endParaRPr sz="3200">
              <a:solidFill>
                <a:srgbClr val="151617"/>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2400" b="1">
                <a:solidFill>
                  <a:schemeClr val="dk1"/>
                </a:solidFill>
                <a:latin typeface="Open Sans"/>
                <a:ea typeface="Open Sans"/>
                <a:cs typeface="Open Sans"/>
                <a:sym typeface="Open Sans"/>
              </a:rPr>
              <a:t> Unit 3 Final session</a:t>
            </a:r>
            <a:endParaRPr sz="2400">
              <a:solidFill>
                <a:schemeClr val="dk1"/>
              </a:solidFill>
            </a:endParaRPr>
          </a:p>
        </p:txBody>
      </p:sp>
      <p:sp>
        <p:nvSpPr>
          <p:cNvPr id="222" name="Google Shape;222;p39"/>
          <p:cNvSpPr txBox="1">
            <a:spLocks noGrp="1"/>
          </p:cNvSpPr>
          <p:nvPr>
            <p:ph type="body" idx="1"/>
          </p:nvPr>
        </p:nvSpPr>
        <p:spPr>
          <a:xfrm>
            <a:off x="785388" y="2105096"/>
            <a:ext cx="7136393" cy="928006"/>
          </a:xfrm>
          <a:prstGeom prst="rect">
            <a:avLst/>
          </a:prstGeom>
          <a:gradFill>
            <a:gsLst>
              <a:gs pos="0">
                <a:srgbClr val="FF9681"/>
              </a:gs>
              <a:gs pos="35000">
                <a:srgbClr val="FFB3A7"/>
              </a:gs>
              <a:gs pos="100000">
                <a:srgbClr val="FFDEDB"/>
              </a:gs>
            </a:gsLst>
            <a:lin ang="16200000" scaled="0"/>
          </a:gradFill>
          <a:ln w="9525" cap="flat" cmpd="sng">
            <a:solidFill>
              <a:srgbClr val="F05B3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266700" lvl="0" indent="0" algn="just" rtl="0">
              <a:lnSpc>
                <a:spcPct val="107000"/>
              </a:lnSpc>
              <a:spcBef>
                <a:spcPts val="1000"/>
              </a:spcBef>
              <a:spcAft>
                <a:spcPts val="800"/>
              </a:spcAft>
              <a:buSzPts val="1800"/>
              <a:buNone/>
            </a:pPr>
            <a:r>
              <a:rPr lang="en-US" sz="2000" b="1">
                <a:solidFill>
                  <a:schemeClr val="dk1"/>
                </a:solidFill>
                <a:latin typeface="Open Sans Light"/>
                <a:ea typeface="Open Sans Light"/>
                <a:cs typeface="Open Sans Light"/>
                <a:sym typeface="Open Sans Light"/>
              </a:rPr>
              <a:t>❶Practical activity (discussion on the lessons learnt) </a:t>
            </a:r>
            <a:endParaRPr/>
          </a:p>
        </p:txBody>
      </p:sp>
      <p:sp>
        <p:nvSpPr>
          <p:cNvPr id="223" name="Google Shape;223;p39"/>
          <p:cNvSpPr txBox="1"/>
          <p:nvPr/>
        </p:nvSpPr>
        <p:spPr>
          <a:xfrm>
            <a:off x="540946" y="967335"/>
            <a:ext cx="6097508" cy="405560"/>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n-US" sz="2000" b="1" i="0" u="none" strike="noStrike" cap="none">
                <a:solidFill>
                  <a:srgbClr val="D3370D"/>
                </a:solidFill>
                <a:latin typeface="Open Sans Light"/>
                <a:ea typeface="Open Sans Light"/>
                <a:cs typeface="Open Sans Light"/>
                <a:sym typeface="Open Sans Light"/>
              </a:rPr>
              <a:t>The two steps of the Unit 3:</a:t>
            </a:r>
            <a:endParaRPr/>
          </a:p>
        </p:txBody>
      </p:sp>
      <p:sp>
        <p:nvSpPr>
          <p:cNvPr id="224" name="Google Shape;224;p39"/>
          <p:cNvSpPr txBox="1"/>
          <p:nvPr/>
        </p:nvSpPr>
        <p:spPr>
          <a:xfrm>
            <a:off x="4488256" y="4916052"/>
            <a:ext cx="6097508" cy="707886"/>
          </a:xfrm>
          <a:prstGeom prst="rect">
            <a:avLst/>
          </a:prstGeom>
          <a:gradFill>
            <a:gsLst>
              <a:gs pos="0">
                <a:srgbClr val="C7A6E1"/>
              </a:gs>
              <a:gs pos="100000">
                <a:srgbClr val="E6C3FF"/>
              </a:gs>
            </a:gsLst>
            <a:lin ang="16200000" scaled="0"/>
          </a:gradFill>
          <a:ln w="9525" cap="flat" cmpd="sng">
            <a:solidFill>
              <a:srgbClr val="C2A7D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Open Sans Light"/>
                <a:ea typeface="Open Sans Light"/>
                <a:cs typeface="Open Sans Light"/>
                <a:sym typeface="Open Sans Light"/>
              </a:rPr>
              <a:t>❷Storytelling</a:t>
            </a:r>
            <a:endParaRPr/>
          </a:p>
          <a:p>
            <a:pPr marL="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342900" lvl="0" indent="-342900" algn="l" rtl="0">
              <a:lnSpc>
                <a:spcPct val="107000"/>
              </a:lnSpc>
              <a:spcBef>
                <a:spcPts val="0"/>
              </a:spcBef>
              <a:spcAft>
                <a:spcPts val="800"/>
              </a:spcAft>
              <a:buClr>
                <a:srgbClr val="93D4CC"/>
              </a:buClr>
              <a:buSzPts val="3800"/>
              <a:buFont typeface="Arial"/>
              <a:buChar char="●"/>
            </a:pPr>
            <a:r>
              <a:rPr lang="en-US" sz="3200">
                <a:solidFill>
                  <a:schemeClr val="dk1"/>
                </a:solidFill>
                <a:latin typeface="Noto Sans Symbols"/>
                <a:ea typeface="Noto Sans Symbols"/>
                <a:cs typeface="Noto Sans Symbols"/>
                <a:sym typeface="Noto Sans Symbols"/>
              </a:rPr>
              <a:t>Resources for Unit 3 </a:t>
            </a:r>
            <a:endParaRPr sz="3200">
              <a:solidFill>
                <a:schemeClr val="dk1"/>
              </a:solidFill>
              <a:latin typeface="Noto Sans Symbols"/>
              <a:ea typeface="Noto Sans Symbols"/>
              <a:cs typeface="Noto Sans Symbols"/>
              <a:sym typeface="Noto Sans Symbols"/>
            </a:endParaRPr>
          </a:p>
        </p:txBody>
      </p:sp>
      <p:sp>
        <p:nvSpPr>
          <p:cNvPr id="230" name="Google Shape;230;p40"/>
          <p:cNvSpPr txBox="1">
            <a:spLocks noGrp="1"/>
          </p:cNvSpPr>
          <p:nvPr>
            <p:ph type="body" idx="1"/>
          </p:nvPr>
        </p:nvSpPr>
        <p:spPr>
          <a:xfrm>
            <a:off x="905347" y="1434194"/>
            <a:ext cx="8329187" cy="3164966"/>
          </a:xfrm>
          <a:prstGeom prst="rect">
            <a:avLst/>
          </a:prstGeom>
          <a:noFill/>
          <a:ln>
            <a:noFill/>
          </a:ln>
        </p:spPr>
        <p:txBody>
          <a:bodyPr spcFirstLastPara="1" wrap="square" lIns="91425" tIns="45700" rIns="91425" bIns="45700" anchor="t" anchorCtr="0">
            <a:noAutofit/>
          </a:bodyPr>
          <a:lstStyle/>
          <a:p>
            <a:pPr marL="361950" lvl="0" indent="0" algn="l" rtl="0">
              <a:lnSpc>
                <a:spcPct val="107000"/>
              </a:lnSpc>
              <a:spcBef>
                <a:spcPts val="1000"/>
              </a:spcBef>
              <a:spcAft>
                <a:spcPts val="0"/>
              </a:spcAft>
              <a:buSzPts val="1800"/>
              <a:buNone/>
            </a:pPr>
            <a:r>
              <a:rPr lang="en-US">
                <a:solidFill>
                  <a:srgbClr val="636A6F"/>
                </a:solidFill>
                <a:latin typeface="Open Sans Light"/>
                <a:ea typeface="Open Sans Light"/>
                <a:cs typeface="Open Sans Light"/>
                <a:sym typeface="Open Sans Light"/>
              </a:rPr>
              <a:t> </a:t>
            </a:r>
            <a:endParaRPr>
              <a:solidFill>
                <a:srgbClr val="636A6F"/>
              </a:solidFill>
              <a:latin typeface="Open Sans Light"/>
              <a:ea typeface="Open Sans Light"/>
              <a:cs typeface="Open Sans Light"/>
              <a:sym typeface="Open Sans Light"/>
            </a:endParaRPr>
          </a:p>
          <a:p>
            <a:pPr marL="647700" lvl="0" indent="-285750" algn="l" rtl="0">
              <a:lnSpc>
                <a:spcPct val="107000"/>
              </a:lnSpc>
              <a:spcBef>
                <a:spcPts val="1800"/>
              </a:spcBef>
              <a:spcAft>
                <a:spcPts val="0"/>
              </a:spcAft>
              <a:buSzPts val="1800"/>
              <a:buFont typeface="Noto Sans Symbols"/>
              <a:buChar char="⮚"/>
            </a:pPr>
            <a:r>
              <a:rPr lang="en-US">
                <a:solidFill>
                  <a:srgbClr val="636A6F"/>
                </a:solidFill>
                <a:latin typeface="Open Sans Light"/>
                <a:ea typeface="Open Sans Light"/>
                <a:cs typeface="Open Sans Light"/>
                <a:sym typeface="Open Sans Light"/>
              </a:rPr>
              <a:t>Bimec, COOSS MARCHE, Mozaik, Partenalia, VM, Waterpolis</a:t>
            </a:r>
            <a:r>
              <a:rPr lang="en-US" i="1">
                <a:solidFill>
                  <a:srgbClr val="636A6F"/>
                </a:solidFill>
                <a:latin typeface="Open Sans Light"/>
                <a:ea typeface="Open Sans Light"/>
                <a:cs typeface="Open Sans Light"/>
                <a:sym typeface="Open Sans Light"/>
              </a:rPr>
              <a:t>, IGTrain, Training to train – Intergenerational transfer of knowledge on the workplace, Guide 09/2015. </a:t>
            </a:r>
            <a:r>
              <a:rPr lang="en-US">
                <a:solidFill>
                  <a:srgbClr val="636A6F"/>
                </a:solidFill>
                <a:latin typeface="Open Sans Light"/>
                <a:ea typeface="Open Sans Light"/>
                <a:cs typeface="Open Sans Light"/>
                <a:sym typeface="Open Sans Light"/>
              </a:rPr>
              <a:t>Retrieved from: </a:t>
            </a:r>
            <a:r>
              <a:rPr lang="en-US" u="sng">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http://www.generations-bg.eu/wp-content/uploads/2015/10/Trainers-Guide_Bulgarian_Final.pdf</a:t>
            </a:r>
            <a:endParaRPr>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800"/>
              </a:spcAft>
              <a:buSzPts val="1800"/>
              <a:buNone/>
            </a:pPr>
            <a:endParaRPr>
              <a:solidFill>
                <a:srgbClr val="151617"/>
              </a:solidFill>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ctrTitle"/>
          </p:nvPr>
        </p:nvSpPr>
        <p:spPr>
          <a:xfrm>
            <a:off x="658882" y="722014"/>
            <a:ext cx="4202829" cy="1498032"/>
          </a:xfrm>
          <a:prstGeom prst="rect">
            <a:avLst/>
          </a:prstGeom>
          <a:noFill/>
          <a:ln>
            <a:noFill/>
          </a:ln>
        </p:spPr>
        <p:txBody>
          <a:bodyPr spcFirstLastPara="1" wrap="square" lIns="91425" tIns="45700" rIns="91425" bIns="45700" anchor="ctr" anchorCtr="0">
            <a:normAutofit/>
          </a:bodyPr>
          <a:lstStyle/>
          <a:p>
            <a:pPr marL="0" lvl="0" indent="0" algn="ctr" rtl="0">
              <a:lnSpc>
                <a:spcPct val="200000"/>
              </a:lnSpc>
              <a:spcBef>
                <a:spcPts val="0"/>
              </a:spcBef>
              <a:spcAft>
                <a:spcPts val="0"/>
              </a:spcAft>
              <a:buSzPts val="2000"/>
              <a:buNone/>
            </a:pPr>
            <a:r>
              <a:rPr lang="en-US"/>
              <a:t>Time for Training Assessment </a:t>
            </a:r>
            <a:endParaRPr/>
          </a:p>
        </p:txBody>
      </p:sp>
      <p:sp>
        <p:nvSpPr>
          <p:cNvPr id="237" name="Google Shape;237;p41"/>
          <p:cNvSpPr txBox="1"/>
          <p:nvPr/>
        </p:nvSpPr>
        <p:spPr>
          <a:xfrm>
            <a:off x="5196688" y="3429000"/>
            <a:ext cx="52057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D3370D"/>
                </a:solidFill>
                <a:latin typeface="Open Sans"/>
                <a:ea typeface="Open Sans"/>
                <a:cs typeface="Open Sans"/>
                <a:sym typeface="Open Sans"/>
              </a:rPr>
              <a:t>Step 1 Quiz – individual work</a:t>
            </a:r>
            <a:endParaRPr sz="2000" b="1" i="0" u="none" strike="noStrike" cap="none">
              <a:solidFill>
                <a:srgbClr val="D3370D"/>
              </a:solidFill>
              <a:latin typeface="Open Sans"/>
              <a:ea typeface="Open Sans"/>
              <a:cs typeface="Open Sans"/>
              <a:sym typeface="Open Sans"/>
            </a:endParaRPr>
          </a:p>
        </p:txBody>
      </p:sp>
      <p:sp>
        <p:nvSpPr>
          <p:cNvPr id="238" name="Google Shape;238;p41"/>
          <p:cNvSpPr txBox="1"/>
          <p:nvPr/>
        </p:nvSpPr>
        <p:spPr>
          <a:xfrm>
            <a:off x="5278170" y="4454305"/>
            <a:ext cx="540491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D3370D"/>
                </a:solidFill>
                <a:latin typeface="Open Sans"/>
                <a:ea typeface="Open Sans"/>
                <a:cs typeface="Open Sans"/>
                <a:sym typeface="Open Sans"/>
              </a:rPr>
              <a:t>Step 2 The answers – group discussion</a:t>
            </a:r>
            <a:endParaRPr sz="2000" b="1" i="0" u="none" strike="noStrike" cap="none">
              <a:solidFill>
                <a:srgbClr val="D3370D"/>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2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1800" b="1">
                <a:latin typeface="Open Sans"/>
                <a:ea typeface="Open Sans"/>
                <a:cs typeface="Open Sans"/>
                <a:sym typeface="Open Sans"/>
              </a:rPr>
              <a:t>Unit 1: Introduction to Monitoring and Evaluation (M&amp;E)</a:t>
            </a:r>
            <a:endParaRPr sz="1800">
              <a:latin typeface="Open Sans"/>
              <a:ea typeface="Open Sans"/>
              <a:cs typeface="Open Sans"/>
              <a:sym typeface="Open Sans"/>
            </a:endParaRPr>
          </a:p>
        </p:txBody>
      </p:sp>
      <p:sp>
        <p:nvSpPr>
          <p:cNvPr id="66" name="Google Shape;66;p18"/>
          <p:cNvSpPr txBox="1">
            <a:spLocks noGrp="1"/>
          </p:cNvSpPr>
          <p:nvPr>
            <p:ph type="body" idx="1"/>
          </p:nvPr>
        </p:nvSpPr>
        <p:spPr>
          <a:xfrm>
            <a:off x="714375" y="2038350"/>
            <a:ext cx="8484054" cy="3505200"/>
          </a:xfrm>
          <a:prstGeom prst="rect">
            <a:avLst/>
          </a:prstGeom>
          <a:noFill/>
          <a:ln>
            <a:noFill/>
          </a:ln>
        </p:spPr>
        <p:txBody>
          <a:bodyPr spcFirstLastPara="1" wrap="square" lIns="91425" tIns="45700" rIns="91425" bIns="45700" anchor="t" anchorCtr="0">
            <a:noAutofit/>
          </a:bodyPr>
          <a:lstStyle/>
          <a:p>
            <a:pPr marL="0" lvl="0" indent="0" algn="just" rtl="0">
              <a:lnSpc>
                <a:spcPct val="200000"/>
              </a:lnSpc>
              <a:spcBef>
                <a:spcPts val="1000"/>
              </a:spcBef>
              <a:spcAft>
                <a:spcPts val="0"/>
              </a:spcAft>
              <a:buSzPts val="1800"/>
              <a:buNone/>
            </a:pPr>
            <a:r>
              <a:rPr lang="en-US" sz="2800" b="1">
                <a:solidFill>
                  <a:srgbClr val="151617"/>
                </a:solidFill>
                <a:latin typeface="Open Sans Light"/>
                <a:ea typeface="Open Sans Light"/>
                <a:cs typeface="Open Sans Light"/>
                <a:sym typeface="Open Sans Light"/>
              </a:rPr>
              <a:t>What is Monitoring and Evaluation system?</a:t>
            </a:r>
            <a:endParaRPr/>
          </a:p>
          <a:p>
            <a:pPr marL="0" lvl="0" indent="0" algn="l" rtl="0">
              <a:lnSpc>
                <a:spcPct val="200000"/>
              </a:lnSpc>
              <a:spcBef>
                <a:spcPts val="800"/>
              </a:spcBef>
              <a:spcAft>
                <a:spcPts val="0"/>
              </a:spcAft>
              <a:buClr>
                <a:srgbClr val="151617"/>
              </a:buClr>
              <a:buSzPts val="2800"/>
              <a:buNone/>
            </a:pPr>
            <a:r>
              <a:rPr lang="en-US" sz="2800" b="1">
                <a:solidFill>
                  <a:srgbClr val="151617"/>
                </a:solidFill>
                <a:latin typeface="Open Sans Light"/>
                <a:ea typeface="Open Sans Light"/>
                <a:cs typeface="Open Sans Light"/>
                <a:sym typeface="Open Sans Light"/>
              </a:rPr>
              <a:t>Evaluation in terms of the time of its execution</a:t>
            </a:r>
            <a:endParaRPr/>
          </a:p>
          <a:p>
            <a:pPr marL="0" lvl="0" indent="0" algn="l" rtl="0">
              <a:lnSpc>
                <a:spcPct val="200000"/>
              </a:lnSpc>
              <a:spcBef>
                <a:spcPts val="0"/>
              </a:spcBef>
              <a:spcAft>
                <a:spcPts val="0"/>
              </a:spcAft>
              <a:buClr>
                <a:srgbClr val="151617"/>
              </a:buClr>
              <a:buSzPts val="2800"/>
              <a:buNone/>
            </a:pPr>
            <a:r>
              <a:rPr lang="en-US" sz="2800" b="1">
                <a:solidFill>
                  <a:srgbClr val="151617"/>
                </a:solidFill>
                <a:latin typeface="Open Sans Light"/>
                <a:ea typeface="Open Sans Light"/>
                <a:cs typeface="Open Sans Light"/>
                <a:sym typeface="Open Sans Light"/>
              </a:rPr>
              <a:t>Evaluation methods </a:t>
            </a:r>
            <a:endParaRPr/>
          </a:p>
          <a:p>
            <a:pPr marL="266700" lvl="0" indent="0" algn="just" rtl="0">
              <a:lnSpc>
                <a:spcPct val="107000"/>
              </a:lnSpc>
              <a:spcBef>
                <a:spcPts val="1000"/>
              </a:spcBef>
              <a:spcAft>
                <a:spcPts val="800"/>
              </a:spcAft>
              <a:buSzPts val="1800"/>
              <a:buNone/>
            </a:pPr>
            <a:endParaRPr sz="3200" b="1">
              <a:solidFill>
                <a:srgbClr val="151617"/>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200000"/>
              </a:lnSpc>
              <a:spcBef>
                <a:spcPts val="0"/>
              </a:spcBef>
              <a:spcAft>
                <a:spcPts val="0"/>
              </a:spcAft>
              <a:buSzPts val="2000"/>
              <a:buNone/>
            </a:pPr>
            <a:r>
              <a:rPr lang="en-US"/>
              <a:t>Question: What are the differences between evaluation and monitoring?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latin typeface="Open Sans"/>
                <a:ea typeface="Open Sans"/>
                <a:cs typeface="Open Sans"/>
                <a:sym typeface="Open Sans"/>
              </a:rPr>
              <a:t>Definitions</a:t>
            </a:r>
            <a:endParaRPr sz="3200">
              <a:latin typeface="Open Sans"/>
              <a:ea typeface="Open Sans"/>
              <a:cs typeface="Open Sans"/>
              <a:sym typeface="Open Sans"/>
            </a:endParaRPr>
          </a:p>
        </p:txBody>
      </p:sp>
      <p:sp>
        <p:nvSpPr>
          <p:cNvPr id="78" name="Google Shape;78;p20"/>
          <p:cNvSpPr txBox="1">
            <a:spLocks noGrp="1"/>
          </p:cNvSpPr>
          <p:nvPr>
            <p:ph type="body" idx="1"/>
          </p:nvPr>
        </p:nvSpPr>
        <p:spPr>
          <a:xfrm>
            <a:off x="97971" y="881744"/>
            <a:ext cx="5740854" cy="928006"/>
          </a:xfrm>
          <a:prstGeom prst="rect">
            <a:avLst/>
          </a:prstGeom>
          <a:noFill/>
          <a:ln>
            <a:noFill/>
          </a:ln>
        </p:spPr>
        <p:txBody>
          <a:bodyPr spcFirstLastPara="1" wrap="square" lIns="91425" tIns="45700" rIns="91425" bIns="45700" anchor="t" anchorCtr="0">
            <a:noAutofit/>
          </a:bodyPr>
          <a:lstStyle/>
          <a:p>
            <a:pPr marL="266700" lvl="0" indent="0" algn="just" rtl="0">
              <a:lnSpc>
                <a:spcPct val="107000"/>
              </a:lnSpc>
              <a:spcBef>
                <a:spcPts val="1000"/>
              </a:spcBef>
              <a:spcAft>
                <a:spcPts val="0"/>
              </a:spcAft>
              <a:buSzPts val="1800"/>
              <a:buNone/>
            </a:pPr>
            <a:r>
              <a:rPr lang="en-US" sz="3200" b="1">
                <a:solidFill>
                  <a:srgbClr val="151617"/>
                </a:solidFill>
              </a:rPr>
              <a:t>Finish the sentences below: </a:t>
            </a:r>
            <a:endParaRPr/>
          </a:p>
          <a:p>
            <a:pPr marL="266700" lvl="0" indent="0" algn="just" rtl="0">
              <a:lnSpc>
                <a:spcPct val="107000"/>
              </a:lnSpc>
              <a:spcBef>
                <a:spcPts val="1800"/>
              </a:spcBef>
              <a:spcAft>
                <a:spcPts val="800"/>
              </a:spcAft>
              <a:buSzPts val="1800"/>
              <a:buNone/>
            </a:pPr>
            <a:endParaRPr sz="3200">
              <a:solidFill>
                <a:srgbClr val="151617"/>
              </a:solidFill>
              <a:latin typeface="Open Sans Light"/>
              <a:ea typeface="Open Sans Light"/>
              <a:cs typeface="Open Sans Light"/>
              <a:sym typeface="Open Sans Light"/>
            </a:endParaRPr>
          </a:p>
        </p:txBody>
      </p:sp>
      <p:pic>
        <p:nvPicPr>
          <p:cNvPr id="79" name="Google Shape;79;p20" descr="Free stock photo of 24 hour, 24hr, black"/>
          <p:cNvPicPr preferRelativeResize="0"/>
          <p:nvPr/>
        </p:nvPicPr>
        <p:blipFill rotWithShape="1">
          <a:blip r:embed="rId3">
            <a:alphaModFix/>
          </a:blip>
          <a:srcRect/>
          <a:stretch/>
        </p:blipFill>
        <p:spPr>
          <a:xfrm>
            <a:off x="6181725" y="2262437"/>
            <a:ext cx="4762500" cy="3571875"/>
          </a:xfrm>
          <a:prstGeom prst="rect">
            <a:avLst/>
          </a:prstGeom>
          <a:noFill/>
          <a:ln>
            <a:noFill/>
          </a:ln>
        </p:spPr>
      </p:pic>
      <p:sp>
        <p:nvSpPr>
          <p:cNvPr id="80" name="Google Shape;80;p20"/>
          <p:cNvSpPr txBox="1"/>
          <p:nvPr/>
        </p:nvSpPr>
        <p:spPr>
          <a:xfrm>
            <a:off x="990600" y="2847725"/>
            <a:ext cx="5876925" cy="2986587"/>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n-US" sz="4800" b="1" i="0" u="none" strike="noStrike" cap="none">
                <a:solidFill>
                  <a:srgbClr val="D3370D"/>
                </a:solidFill>
                <a:latin typeface="Open Sans Light"/>
                <a:ea typeface="Open Sans Light"/>
                <a:cs typeface="Open Sans Light"/>
                <a:sym typeface="Open Sans Light"/>
              </a:rPr>
              <a:t>Evaluation is  …..</a:t>
            </a:r>
            <a:endParaRPr sz="4800" b="1" i="0" u="none" strike="noStrike" cap="none">
              <a:solidFill>
                <a:srgbClr val="D3370D"/>
              </a:solidFill>
              <a:latin typeface="Open Sans Light"/>
              <a:ea typeface="Open Sans Light"/>
              <a:cs typeface="Open Sans Light"/>
              <a:sym typeface="Open Sans Light"/>
            </a:endParaRPr>
          </a:p>
          <a:p>
            <a:pPr marL="266700" marR="0" lvl="0" indent="0" algn="l" rtl="0">
              <a:lnSpc>
                <a:spcPct val="107000"/>
              </a:lnSpc>
              <a:spcBef>
                <a:spcPts val="800"/>
              </a:spcBef>
              <a:spcAft>
                <a:spcPts val="0"/>
              </a:spcAft>
              <a:buNone/>
            </a:pPr>
            <a:endParaRPr sz="4800" b="1" i="0" u="none" strike="noStrike" cap="none">
              <a:solidFill>
                <a:srgbClr val="D3370D"/>
              </a:solidFill>
              <a:latin typeface="Open Sans Light"/>
              <a:ea typeface="Open Sans Light"/>
              <a:cs typeface="Open Sans Light"/>
              <a:sym typeface="Open Sans Light"/>
            </a:endParaRPr>
          </a:p>
          <a:p>
            <a:pPr marL="266700" marR="0" lvl="0" indent="0" algn="l" rtl="0">
              <a:lnSpc>
                <a:spcPct val="107000"/>
              </a:lnSpc>
              <a:spcBef>
                <a:spcPts val="800"/>
              </a:spcBef>
              <a:spcAft>
                <a:spcPts val="0"/>
              </a:spcAft>
              <a:buNone/>
            </a:pPr>
            <a:r>
              <a:rPr lang="en-US" sz="4800" b="1" i="0" u="none" strike="noStrike" cap="none">
                <a:solidFill>
                  <a:srgbClr val="D3370D"/>
                </a:solidFill>
                <a:latin typeface="Open Sans Light"/>
                <a:ea typeface="Open Sans Light"/>
                <a:cs typeface="Open Sans Light"/>
                <a:sym typeface="Open Sans Light"/>
              </a:rPr>
              <a:t>Monitoring is …..</a:t>
            </a:r>
            <a:endParaRPr/>
          </a:p>
          <a:p>
            <a:pPr marL="0" marR="0" lvl="0" indent="0" algn="l" rtl="0">
              <a:lnSpc>
                <a:spcPct val="100000"/>
              </a:lnSpc>
              <a:spcBef>
                <a:spcPts val="80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Important questions</a:t>
            </a:r>
            <a:endParaRPr sz="3200"/>
          </a:p>
        </p:txBody>
      </p:sp>
      <p:pic>
        <p:nvPicPr>
          <p:cNvPr id="86" name="Google Shape;86;p21" descr="Question Mark on Yellow Background"/>
          <p:cNvPicPr preferRelativeResize="0"/>
          <p:nvPr/>
        </p:nvPicPr>
        <p:blipFill rotWithShape="1">
          <a:blip r:embed="rId3">
            <a:alphaModFix/>
          </a:blip>
          <a:srcRect t="21782" r="1946" b="15566"/>
          <a:stretch/>
        </p:blipFill>
        <p:spPr>
          <a:xfrm>
            <a:off x="894782" y="972857"/>
            <a:ext cx="4482975" cy="4296650"/>
          </a:xfrm>
          <a:prstGeom prst="rect">
            <a:avLst/>
          </a:prstGeom>
          <a:noFill/>
          <a:ln>
            <a:noFill/>
          </a:ln>
        </p:spPr>
      </p:pic>
      <p:sp>
        <p:nvSpPr>
          <p:cNvPr id="87" name="Google Shape;87;p21"/>
          <p:cNvSpPr txBox="1">
            <a:spLocks noGrp="1"/>
          </p:cNvSpPr>
          <p:nvPr>
            <p:ph type="body" idx="1"/>
          </p:nvPr>
        </p:nvSpPr>
        <p:spPr>
          <a:xfrm>
            <a:off x="3415190" y="1692431"/>
            <a:ext cx="7882028" cy="4473237"/>
          </a:xfrm>
          <a:prstGeom prst="rect">
            <a:avLst/>
          </a:prstGeom>
          <a:noFill/>
          <a:ln>
            <a:noFill/>
          </a:ln>
        </p:spPr>
        <p:txBody>
          <a:bodyPr spcFirstLastPara="1" wrap="square" lIns="91425" tIns="45700" rIns="91425" bIns="45700" anchor="t" anchorCtr="0">
            <a:noAutofit/>
          </a:bodyPr>
          <a:lstStyle/>
          <a:p>
            <a:pPr marL="552450" lvl="0" indent="-285750" algn="just" rtl="0">
              <a:lnSpc>
                <a:spcPct val="107000"/>
              </a:lnSpc>
              <a:spcBef>
                <a:spcPts val="1000"/>
              </a:spcBef>
              <a:spcAft>
                <a:spcPts val="0"/>
              </a:spcAft>
              <a:buSzPts val="1800"/>
              <a:buFont typeface="Arial"/>
              <a:buChar char="•"/>
            </a:pPr>
            <a:r>
              <a:rPr lang="en-US" sz="2000" b="1">
                <a:solidFill>
                  <a:srgbClr val="151617"/>
                </a:solidFill>
                <a:latin typeface="Open Sans"/>
                <a:ea typeface="Open Sans"/>
                <a:cs typeface="Open Sans"/>
                <a:sym typeface="Open Sans"/>
              </a:rPr>
              <a:t>who is responsible for M&amp;E tasks in the organization</a:t>
            </a:r>
            <a:endParaRPr sz="2000" b="1">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the intervals where data should be collected</a:t>
            </a:r>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how the data is collected and who collects the data</a:t>
            </a:r>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the type of database that is used for storing the data</a:t>
            </a:r>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the standard forms and data collection tools to be used</a:t>
            </a:r>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how the data is analysed</a:t>
            </a:r>
            <a:endParaRPr sz="2000" b="1">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n-US" sz="2000" b="1">
                <a:solidFill>
                  <a:srgbClr val="151617"/>
                </a:solidFill>
                <a:latin typeface="Open Sans"/>
                <a:ea typeface="Open Sans"/>
                <a:cs typeface="Open Sans"/>
                <a:sym typeface="Open Sans"/>
              </a:rPr>
              <a:t>the evaluation questions</a:t>
            </a:r>
            <a:endParaRPr/>
          </a:p>
          <a:p>
            <a:pPr marL="552450" lvl="0" indent="-285750" algn="just" rtl="0">
              <a:lnSpc>
                <a:spcPct val="107000"/>
              </a:lnSpc>
              <a:spcBef>
                <a:spcPts val="1800"/>
              </a:spcBef>
              <a:spcAft>
                <a:spcPts val="800"/>
              </a:spcAft>
              <a:buSzPts val="1800"/>
              <a:buFont typeface="Arial"/>
              <a:buChar char="•"/>
            </a:pPr>
            <a:r>
              <a:rPr lang="en-US" sz="2000" b="1">
                <a:solidFill>
                  <a:srgbClr val="151617"/>
                </a:solidFill>
                <a:latin typeface="Open Sans"/>
                <a:ea typeface="Open Sans"/>
                <a:cs typeface="Open Sans"/>
                <a:sym typeface="Open Sans"/>
              </a:rPr>
              <a:t>the frequency </a:t>
            </a:r>
            <a:r>
              <a:rPr lang="en-US" sz="1800" b="1">
                <a:solidFill>
                  <a:srgbClr val="151617"/>
                </a:solidFill>
                <a:latin typeface="Open Sans"/>
                <a:ea typeface="Open Sans"/>
                <a:cs typeface="Open Sans"/>
                <a:sym typeface="Open Sans"/>
              </a:rPr>
              <a:t>with which an evaluation takes place</a:t>
            </a:r>
            <a:endParaRPr sz="3200" b="1">
              <a:solidFill>
                <a:srgbClr val="151617"/>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just" rtl="0">
              <a:lnSpc>
                <a:spcPct val="107000"/>
              </a:lnSpc>
              <a:spcBef>
                <a:spcPts val="0"/>
              </a:spcBef>
              <a:spcAft>
                <a:spcPts val="800"/>
              </a:spcAft>
              <a:buSzPts val="3800"/>
              <a:buNone/>
            </a:pPr>
            <a:r>
              <a:rPr lang="en-US" sz="2800" b="1">
                <a:solidFill>
                  <a:schemeClr val="dk1"/>
                </a:solidFill>
                <a:latin typeface="Open Sans Light"/>
                <a:ea typeface="Open Sans Light"/>
                <a:cs typeface="Open Sans Light"/>
                <a:sym typeface="Open Sans Light"/>
              </a:rPr>
              <a:t>3 pillars of the M&amp;E system</a:t>
            </a:r>
            <a:endParaRPr sz="2800" b="1">
              <a:solidFill>
                <a:schemeClr val="dk1"/>
              </a:solidFill>
              <a:latin typeface="Open Sans Light"/>
              <a:ea typeface="Open Sans Light"/>
              <a:cs typeface="Open Sans Light"/>
              <a:sym typeface="Open Sans Light"/>
            </a:endParaRPr>
          </a:p>
        </p:txBody>
      </p:sp>
      <p:sp>
        <p:nvSpPr>
          <p:cNvPr id="93" name="Google Shape;93;p22"/>
          <p:cNvSpPr txBox="1">
            <a:spLocks noGrp="1"/>
          </p:cNvSpPr>
          <p:nvPr>
            <p:ph type="body" idx="1"/>
          </p:nvPr>
        </p:nvSpPr>
        <p:spPr>
          <a:xfrm>
            <a:off x="502466" y="1597155"/>
            <a:ext cx="5355125" cy="715879"/>
          </a:xfrm>
          <a:prstGeom prst="rect">
            <a:avLst/>
          </a:prstGeom>
          <a:noFill/>
          <a:ln>
            <a:noFill/>
          </a:ln>
        </p:spPr>
        <p:txBody>
          <a:bodyPr spcFirstLastPara="1" wrap="square" lIns="91425" tIns="45700" rIns="91425" bIns="45700" anchor="t" anchorCtr="0">
            <a:noAutofit/>
          </a:bodyPr>
          <a:lstStyle/>
          <a:p>
            <a:pPr marL="266700" lvl="0" indent="0" algn="l" rtl="0">
              <a:lnSpc>
                <a:spcPct val="107000"/>
              </a:lnSpc>
              <a:spcBef>
                <a:spcPts val="1000"/>
              </a:spcBef>
              <a:spcAft>
                <a:spcPts val="800"/>
              </a:spcAft>
              <a:buSzPts val="1800"/>
              <a:buNone/>
            </a:pPr>
            <a:r>
              <a:rPr lang="en-US" sz="2400" b="1">
                <a:solidFill>
                  <a:srgbClr val="52BAAD"/>
                </a:solidFill>
                <a:latin typeface="Open Sans Light"/>
                <a:ea typeface="Open Sans Light"/>
                <a:cs typeface="Open Sans Light"/>
                <a:sym typeface="Open Sans Light"/>
              </a:rPr>
              <a:t>Identifying indicators</a:t>
            </a:r>
            <a:endParaRPr/>
          </a:p>
        </p:txBody>
      </p:sp>
      <p:sp>
        <p:nvSpPr>
          <p:cNvPr id="94" name="Google Shape;94;p22"/>
          <p:cNvSpPr txBox="1"/>
          <p:nvPr/>
        </p:nvSpPr>
        <p:spPr>
          <a:xfrm>
            <a:off x="690340" y="2906359"/>
            <a:ext cx="5984341" cy="9453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i="0" u="none" strike="noStrike" cap="none">
                <a:solidFill>
                  <a:srgbClr val="9868BD"/>
                </a:solidFill>
                <a:latin typeface="Open Sans Light"/>
                <a:ea typeface="Open Sans Light"/>
                <a:cs typeface="Open Sans Light"/>
                <a:sym typeface="Open Sans Light"/>
              </a:rPr>
              <a:t>Collecting information using the most appropriate tools and methods</a:t>
            </a:r>
            <a:endParaRPr sz="2400" b="1" i="0" u="none" strike="noStrike" cap="none">
              <a:solidFill>
                <a:srgbClr val="9868BD"/>
              </a:solidFill>
              <a:latin typeface="Arial"/>
              <a:ea typeface="Arial"/>
              <a:cs typeface="Arial"/>
              <a:sym typeface="Arial"/>
            </a:endParaRPr>
          </a:p>
        </p:txBody>
      </p:sp>
      <p:sp>
        <p:nvSpPr>
          <p:cNvPr id="95" name="Google Shape;95;p22"/>
          <p:cNvSpPr txBox="1"/>
          <p:nvPr/>
        </p:nvSpPr>
        <p:spPr>
          <a:xfrm>
            <a:off x="840861" y="4799180"/>
            <a:ext cx="583382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D3370D"/>
                </a:solidFill>
                <a:latin typeface="Open Sans Light"/>
                <a:ea typeface="Open Sans Light"/>
                <a:cs typeface="Open Sans Light"/>
                <a:sym typeface="Open Sans Light"/>
              </a:rPr>
              <a:t>Using M&amp;E results for taking decisions</a:t>
            </a:r>
            <a:endParaRPr sz="2400" b="1" i="0" u="none" strike="noStrike" cap="none">
              <a:solidFill>
                <a:srgbClr val="D3370D"/>
              </a:solidFill>
              <a:latin typeface="Arial"/>
              <a:ea typeface="Arial"/>
              <a:cs typeface="Arial"/>
              <a:sym typeface="Arial"/>
            </a:endParaRPr>
          </a:p>
        </p:txBody>
      </p:sp>
      <p:pic>
        <p:nvPicPr>
          <p:cNvPr id="96" name="Google Shape;96;p22" descr="Modern military airplane flight deck with blurred dashboard against panel with gauges"/>
          <p:cNvPicPr preferRelativeResize="0"/>
          <p:nvPr/>
        </p:nvPicPr>
        <p:blipFill rotWithShape="1">
          <a:blip r:embed="rId3">
            <a:alphaModFix/>
          </a:blip>
          <a:srcRect b="18943"/>
          <a:stretch/>
        </p:blipFill>
        <p:spPr>
          <a:xfrm>
            <a:off x="8255251" y="970474"/>
            <a:ext cx="3600000" cy="4377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M&amp;E plan – step 1</a:t>
            </a:r>
            <a:endParaRPr sz="3200"/>
          </a:p>
        </p:txBody>
      </p:sp>
      <p:sp>
        <p:nvSpPr>
          <p:cNvPr id="102" name="Google Shape;102;p23"/>
          <p:cNvSpPr txBox="1">
            <a:spLocks noGrp="1"/>
          </p:cNvSpPr>
          <p:nvPr>
            <p:ph type="body" idx="1"/>
          </p:nvPr>
        </p:nvSpPr>
        <p:spPr>
          <a:xfrm>
            <a:off x="314593" y="1017734"/>
            <a:ext cx="11183307" cy="397072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1800"/>
              <a:buNone/>
            </a:pPr>
            <a:r>
              <a:rPr lang="en-US" sz="2400" b="1">
                <a:solidFill>
                  <a:srgbClr val="D3370D"/>
                </a:solidFill>
              </a:rPr>
              <a:t>Identify the programme goals and objectives</a:t>
            </a:r>
            <a:endParaRPr/>
          </a:p>
          <a:p>
            <a:pPr marL="457200" lvl="0" indent="-228600" algn="just" rtl="0">
              <a:lnSpc>
                <a:spcPct val="90000"/>
              </a:lnSpc>
              <a:spcBef>
                <a:spcPts val="1000"/>
              </a:spcBef>
              <a:spcAft>
                <a:spcPts val="0"/>
              </a:spcAft>
              <a:buSzPts val="1800"/>
              <a:buNone/>
            </a:pPr>
            <a:endParaRPr/>
          </a:p>
          <a:p>
            <a:pPr marL="361950" lvl="0" indent="0" algn="just" rtl="0">
              <a:lnSpc>
                <a:spcPct val="150000"/>
              </a:lnSpc>
              <a:spcBef>
                <a:spcPts val="1000"/>
              </a:spcBef>
              <a:spcAft>
                <a:spcPts val="0"/>
              </a:spcAft>
              <a:buSzPts val="1800"/>
              <a:buNone/>
            </a:pPr>
            <a:r>
              <a:rPr lang="en-US" sz="2000">
                <a:solidFill>
                  <a:srgbClr val="42474A"/>
                </a:solidFill>
                <a:latin typeface="Open Sans"/>
                <a:ea typeface="Open Sans"/>
                <a:cs typeface="Open Sans"/>
                <a:sym typeface="Open Sans"/>
              </a:rPr>
              <a:t>Answer the three questions:</a:t>
            </a:r>
            <a:endParaRPr sz="2000">
              <a:solidFill>
                <a:srgbClr val="42474A"/>
              </a:solidFill>
              <a:latin typeface="Open Sans"/>
              <a:ea typeface="Open Sans"/>
              <a:cs typeface="Open Sans"/>
              <a:sym typeface="Open Sans"/>
            </a:endParaRPr>
          </a:p>
          <a:p>
            <a:pPr marL="1162050" lvl="1" indent="-342900" algn="l" rtl="0">
              <a:lnSpc>
                <a:spcPct val="150000"/>
              </a:lnSpc>
              <a:spcBef>
                <a:spcPts val="500"/>
              </a:spcBef>
              <a:spcAft>
                <a:spcPts val="0"/>
              </a:spcAft>
              <a:buSzPts val="2200"/>
              <a:buFont typeface="Noto Sans Symbols"/>
              <a:buChar char="⮚"/>
            </a:pPr>
            <a:r>
              <a:rPr lang="en-US" sz="2400">
                <a:solidFill>
                  <a:srgbClr val="42474A"/>
                </a:solidFill>
                <a:latin typeface="Open Sans"/>
                <a:ea typeface="Open Sans"/>
                <a:cs typeface="Open Sans"/>
                <a:sym typeface="Open Sans"/>
              </a:rPr>
              <a:t>What problem is the training programme trying to solve?</a:t>
            </a:r>
            <a:endParaRPr sz="2400">
              <a:solidFill>
                <a:srgbClr val="42474A"/>
              </a:solidFill>
              <a:latin typeface="Open Sans"/>
              <a:ea typeface="Open Sans"/>
              <a:cs typeface="Open Sans"/>
              <a:sym typeface="Open Sans"/>
            </a:endParaRPr>
          </a:p>
          <a:p>
            <a:pPr marL="1162050" lvl="1" indent="-342900" algn="l" rtl="0">
              <a:lnSpc>
                <a:spcPct val="150000"/>
              </a:lnSpc>
              <a:spcBef>
                <a:spcPts val="500"/>
              </a:spcBef>
              <a:spcAft>
                <a:spcPts val="0"/>
              </a:spcAft>
              <a:buSzPts val="2200"/>
              <a:buFont typeface="Noto Sans Symbols"/>
              <a:buChar char="⮚"/>
            </a:pPr>
            <a:r>
              <a:rPr lang="en-US" sz="2400">
                <a:solidFill>
                  <a:srgbClr val="42474A"/>
                </a:solidFill>
                <a:latin typeface="Open Sans"/>
                <a:ea typeface="Open Sans"/>
                <a:cs typeface="Open Sans"/>
                <a:sym typeface="Open Sans"/>
              </a:rPr>
              <a:t>What steps are being taken to solve that problem?</a:t>
            </a:r>
            <a:endParaRPr sz="2400">
              <a:solidFill>
                <a:srgbClr val="42474A"/>
              </a:solidFill>
              <a:latin typeface="Open Sans"/>
              <a:ea typeface="Open Sans"/>
              <a:cs typeface="Open Sans"/>
              <a:sym typeface="Open Sans"/>
            </a:endParaRPr>
          </a:p>
          <a:p>
            <a:pPr marL="1162050" lvl="1" indent="-342900" algn="l" rtl="0">
              <a:lnSpc>
                <a:spcPct val="150000"/>
              </a:lnSpc>
              <a:spcBef>
                <a:spcPts val="500"/>
              </a:spcBef>
              <a:spcAft>
                <a:spcPts val="0"/>
              </a:spcAft>
              <a:buSzPts val="2200"/>
              <a:buFont typeface="Noto Sans Symbols"/>
              <a:buChar char="⮚"/>
            </a:pPr>
            <a:r>
              <a:rPr lang="en-US" sz="2400">
                <a:solidFill>
                  <a:srgbClr val="42474A"/>
                </a:solidFill>
                <a:latin typeface="Open Sans"/>
                <a:ea typeface="Open Sans"/>
                <a:cs typeface="Open Sans"/>
                <a:sym typeface="Open Sans"/>
              </a:rPr>
              <a:t>How will programme staff know when the programme has been successful in solving the problem?</a:t>
            </a:r>
            <a:endParaRPr sz="2400">
              <a:solidFill>
                <a:srgbClr val="42474A"/>
              </a:solidFill>
              <a:latin typeface="Open Sans"/>
              <a:ea typeface="Open Sans"/>
              <a:cs typeface="Open Sans"/>
              <a:sym typeface="Open Sans"/>
            </a:endParaRPr>
          </a:p>
          <a:p>
            <a:pPr marL="266700" lvl="0" indent="0" algn="just" rtl="0">
              <a:lnSpc>
                <a:spcPct val="107000"/>
              </a:lnSpc>
              <a:spcBef>
                <a:spcPts val="1000"/>
              </a:spcBef>
              <a:spcAft>
                <a:spcPts val="800"/>
              </a:spcAft>
              <a:buSzPts val="1800"/>
              <a:buNone/>
            </a:pPr>
            <a:endParaRPr sz="3200">
              <a:solidFill>
                <a:srgbClr val="151617"/>
              </a:solidFill>
              <a:latin typeface="Open Sans Light"/>
              <a:ea typeface="Open Sans Light"/>
              <a:cs typeface="Open Sans Light"/>
              <a:sym typeface="Open Sans Light"/>
            </a:endParaRPr>
          </a:p>
        </p:txBody>
      </p:sp>
      <p:sp>
        <p:nvSpPr>
          <p:cNvPr id="103" name="Google Shape;103;p23"/>
          <p:cNvSpPr/>
          <p:nvPr/>
        </p:nvSpPr>
        <p:spPr>
          <a:xfrm>
            <a:off x="7613964" y="5343525"/>
            <a:ext cx="3606486" cy="646986"/>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Think about your organization. Any concerns?</a:t>
            </a:r>
            <a:endParaRPr sz="1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M&amp;E plan – step 2</a:t>
            </a:r>
            <a:endParaRPr sz="3200"/>
          </a:p>
        </p:txBody>
      </p:sp>
      <p:sp>
        <p:nvSpPr>
          <p:cNvPr id="109" name="Google Shape;109;p24"/>
          <p:cNvSpPr txBox="1">
            <a:spLocks noGrp="1"/>
          </p:cNvSpPr>
          <p:nvPr>
            <p:ph type="body" idx="1"/>
          </p:nvPr>
        </p:nvSpPr>
        <p:spPr>
          <a:xfrm>
            <a:off x="450395" y="1434193"/>
            <a:ext cx="10984131" cy="3843977"/>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n-US" sz="2400" b="1">
                <a:solidFill>
                  <a:srgbClr val="D3370D"/>
                </a:solidFill>
                <a:latin typeface="Open Sans Light"/>
                <a:ea typeface="Open Sans Light"/>
                <a:cs typeface="Open Sans Light"/>
                <a:sym typeface="Open Sans Light"/>
              </a:rPr>
              <a:t>Define your indicators</a:t>
            </a:r>
            <a:endParaRPr sz="2400" b="1">
              <a:solidFill>
                <a:srgbClr val="D3370D"/>
              </a:solidFill>
              <a:latin typeface="Open Sans Light"/>
              <a:ea typeface="Open Sans Light"/>
              <a:cs typeface="Open Sans Light"/>
              <a:sym typeface="Open Sans Light"/>
            </a:endParaRPr>
          </a:p>
          <a:p>
            <a:pPr marL="457200" lvl="0" indent="-228600" algn="just" rtl="0">
              <a:lnSpc>
                <a:spcPct val="107000"/>
              </a:lnSpc>
              <a:spcBef>
                <a:spcPts val="1800"/>
              </a:spcBef>
              <a:spcAft>
                <a:spcPts val="0"/>
              </a:spcAft>
              <a:buSzPts val="1800"/>
              <a:buNone/>
            </a:pPr>
            <a:endParaRPr sz="1800" b="1">
              <a:solidFill>
                <a:srgbClr val="636A6F"/>
              </a:solidFill>
              <a:latin typeface="Open Sans Light"/>
              <a:ea typeface="Open Sans Light"/>
              <a:cs typeface="Open Sans Light"/>
              <a:sym typeface="Open Sans Light"/>
            </a:endParaRPr>
          </a:p>
          <a:p>
            <a:pPr marL="361950" lvl="0" indent="0" algn="just" rtl="0">
              <a:lnSpc>
                <a:spcPct val="107000"/>
              </a:lnSpc>
              <a:spcBef>
                <a:spcPts val="1800"/>
              </a:spcBef>
              <a:spcAft>
                <a:spcPts val="0"/>
              </a:spcAft>
              <a:buSzPts val="1800"/>
              <a:buNone/>
            </a:pPr>
            <a:r>
              <a:rPr lang="en-US" sz="2000" b="1">
                <a:solidFill>
                  <a:srgbClr val="151617"/>
                </a:solidFill>
                <a:latin typeface="Open Sans Light"/>
                <a:ea typeface="Open Sans Light"/>
                <a:cs typeface="Open Sans Light"/>
                <a:sym typeface="Open Sans Light"/>
              </a:rPr>
              <a:t>Process indicators</a:t>
            </a:r>
            <a:r>
              <a:rPr lang="en-US" sz="2000">
                <a:solidFill>
                  <a:srgbClr val="151617"/>
                </a:solidFill>
                <a:latin typeface="Open Sans Light"/>
                <a:ea typeface="Open Sans Light"/>
                <a:cs typeface="Open Sans Light"/>
                <a:sym typeface="Open Sans Light"/>
              </a:rPr>
              <a:t> track the progress of the programme. They help to answer the question: “Are activities being implemented as planned?” </a:t>
            </a:r>
            <a:endParaRPr sz="2000">
              <a:solidFill>
                <a:srgbClr val="151617"/>
              </a:solidFill>
              <a:latin typeface="Open Sans Light"/>
              <a:ea typeface="Open Sans Light"/>
              <a:cs typeface="Open Sans Light"/>
              <a:sym typeface="Open Sans Light"/>
            </a:endParaRPr>
          </a:p>
          <a:p>
            <a:pPr marL="361950" lvl="0" indent="0" algn="just" rtl="0">
              <a:lnSpc>
                <a:spcPct val="107000"/>
              </a:lnSpc>
              <a:spcBef>
                <a:spcPts val="1800"/>
              </a:spcBef>
              <a:spcAft>
                <a:spcPts val="0"/>
              </a:spcAft>
              <a:buSzPts val="1800"/>
              <a:buNone/>
            </a:pPr>
            <a:endParaRPr sz="2000" b="1">
              <a:solidFill>
                <a:srgbClr val="151617"/>
              </a:solidFill>
              <a:latin typeface="Open Sans Light"/>
              <a:ea typeface="Open Sans Light"/>
              <a:cs typeface="Open Sans Light"/>
              <a:sym typeface="Open Sans Light"/>
            </a:endParaRPr>
          </a:p>
          <a:p>
            <a:pPr marL="361950" lvl="0" indent="0" algn="just" rtl="0">
              <a:lnSpc>
                <a:spcPct val="107000"/>
              </a:lnSpc>
              <a:spcBef>
                <a:spcPts val="1800"/>
              </a:spcBef>
              <a:spcAft>
                <a:spcPts val="800"/>
              </a:spcAft>
              <a:buSzPts val="1800"/>
              <a:buNone/>
            </a:pPr>
            <a:r>
              <a:rPr lang="en-US" sz="2000" b="1">
                <a:solidFill>
                  <a:srgbClr val="151617"/>
                </a:solidFill>
                <a:latin typeface="Open Sans Light"/>
                <a:ea typeface="Open Sans Light"/>
                <a:cs typeface="Open Sans Light"/>
                <a:sym typeface="Open Sans Light"/>
              </a:rPr>
              <a:t>Outcome indicators</a:t>
            </a:r>
            <a:r>
              <a:rPr lang="en-US" sz="2000">
                <a:solidFill>
                  <a:srgbClr val="151617"/>
                </a:solidFill>
                <a:latin typeface="Open Sans Light"/>
                <a:ea typeface="Open Sans Light"/>
                <a:cs typeface="Open Sans Light"/>
                <a:sym typeface="Open Sans Light"/>
              </a:rPr>
              <a:t> track how successful programme activities have been at achieving programme objectives. They help to answer the question: “Have programme activities made a difference?” </a:t>
            </a:r>
            <a:endParaRPr sz="3200">
              <a:solidFill>
                <a:srgbClr val="151617"/>
              </a:solidFill>
              <a:latin typeface="Open Sans Light"/>
              <a:ea typeface="Open Sans Light"/>
              <a:cs typeface="Open Sans Light"/>
              <a:sym typeface="Open Sans Light"/>
            </a:endParaRPr>
          </a:p>
        </p:txBody>
      </p:sp>
      <p:sp>
        <p:nvSpPr>
          <p:cNvPr id="110" name="Google Shape;110;p24"/>
          <p:cNvSpPr/>
          <p:nvPr/>
        </p:nvSpPr>
        <p:spPr>
          <a:xfrm>
            <a:off x="6953062" y="5658416"/>
            <a:ext cx="4354716" cy="783193"/>
          </a:xfrm>
          <a:prstGeom prst="roundRect">
            <a:avLst>
              <a:gd name="adj" fmla="val 16667"/>
            </a:avLst>
          </a:prstGeom>
          <a:gradFill>
            <a:gsLst>
              <a:gs pos="0">
                <a:srgbClr val="7F86AD"/>
              </a:gs>
              <a:gs pos="100000">
                <a:srgbClr val="BEC5E8"/>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Open Sans"/>
                <a:ea typeface="Open Sans"/>
                <a:cs typeface="Open Sans"/>
                <a:sym typeface="Open Sans"/>
              </a:rPr>
              <a:t>Measurable Indicator – what is this?</a:t>
            </a:r>
            <a:endParaRPr sz="2000" b="1"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Widescreen</PresentationFormat>
  <Paragraphs>156</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Noto Sans Symbols</vt:lpstr>
      <vt:lpstr>Calibri</vt:lpstr>
      <vt:lpstr>Open Sans</vt:lpstr>
      <vt:lpstr>Open Sans Light</vt:lpstr>
      <vt:lpstr>CARDET Course template - Cover page</vt:lpstr>
      <vt:lpstr>CARDET Course template</vt:lpstr>
      <vt:lpstr>Intergenerational Learning Curriculum</vt:lpstr>
      <vt:lpstr>Module 6: objectives</vt:lpstr>
      <vt:lpstr>Unit 1: Introduction to Monitoring and Evaluation (M&amp;E)</vt:lpstr>
      <vt:lpstr>Question: What are the differences between evaluation and monitoring? </vt:lpstr>
      <vt:lpstr>Definitions</vt:lpstr>
      <vt:lpstr>Important questions</vt:lpstr>
      <vt:lpstr>3 pillars of the M&amp;E system</vt:lpstr>
      <vt:lpstr>M&amp;E plan – step 1</vt:lpstr>
      <vt:lpstr>M&amp;E plan – step 2</vt:lpstr>
      <vt:lpstr>M&amp;E plan – step 3</vt:lpstr>
      <vt:lpstr>M&amp;E plan – step 4</vt:lpstr>
      <vt:lpstr>M&amp;E plan – step 5</vt:lpstr>
      <vt:lpstr>M&amp;E plan – step 6</vt:lpstr>
      <vt:lpstr>Evaluation – 4 main types</vt:lpstr>
      <vt:lpstr>Quantitative or qualitative data</vt:lpstr>
      <vt:lpstr>Let’s watch a video together</vt:lpstr>
      <vt:lpstr>Group evaluation play “Living dart board”</vt:lpstr>
      <vt:lpstr>Resources for Unit 1 </vt:lpstr>
      <vt:lpstr>PowerPoint Presentation</vt:lpstr>
      <vt:lpstr>Training evaluation forms</vt:lpstr>
      <vt:lpstr>Tips for preparation of training evaluation forms</vt:lpstr>
      <vt:lpstr>Practical exercise </vt:lpstr>
      <vt:lpstr>Resources for Unit 2 </vt:lpstr>
      <vt:lpstr> Unit 3 Final session</vt:lpstr>
      <vt:lpstr>Resources for Unit 3 </vt:lpstr>
      <vt:lpstr>Time for Training Assessment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Learning Curriculum</dc:title>
  <dc:creator>2Fast4u</dc:creator>
  <cp:lastModifiedBy>Eleni Nicolaou</cp:lastModifiedBy>
  <cp:revision>1</cp:revision>
  <dcterms:created xsi:type="dcterms:W3CDTF">2014-07-11T09:12:14Z</dcterms:created>
  <dcterms:modified xsi:type="dcterms:W3CDTF">2021-07-28T15:37:56Z</dcterms:modified>
</cp:coreProperties>
</file>