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UXdBEJWDmi4aKeLKKhexKMzUT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C90BF2-2B06-4AEC-AED8-700EBE45578A}">
  <a:tblStyle styleId="{60C90BF2-2B06-4AEC-AED8-700EBE45578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41"/>
          <p:cNvSpPr/>
          <p:nvPr/>
        </p:nvSpPr>
        <p:spPr>
          <a:xfrm>
            <a:off x="0" y="4530723"/>
            <a:ext cx="5910895" cy="1331189"/>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41"/>
          <p:cNvPicPr preferRelativeResize="0"/>
          <p:nvPr/>
        </p:nvPicPr>
        <p:blipFill rotWithShape="1">
          <a:blip r:embed="rId2">
            <a:alphaModFix/>
          </a:blip>
          <a:srcRect b="0" l="0" r="0" t="0"/>
          <a:stretch/>
        </p:blipFill>
        <p:spPr>
          <a:xfrm>
            <a:off x="981767" y="673128"/>
            <a:ext cx="9616599" cy="3657570"/>
          </a:xfrm>
          <a:prstGeom prst="rect">
            <a:avLst/>
          </a:prstGeom>
          <a:noFill/>
          <a:ln>
            <a:noFill/>
          </a:ln>
        </p:spPr>
      </p:pic>
      <p:pic>
        <p:nvPicPr>
          <p:cNvPr id="18" name="Google Shape;18;p41"/>
          <p:cNvPicPr preferRelativeResize="0"/>
          <p:nvPr/>
        </p:nvPicPr>
        <p:blipFill rotWithShape="1">
          <a:blip r:embed="rId3">
            <a:alphaModFix/>
          </a:blip>
          <a:srcRect b="0" l="0" r="0" t="0"/>
          <a:stretch/>
        </p:blipFill>
        <p:spPr>
          <a:xfrm>
            <a:off x="395265" y="306605"/>
            <a:ext cx="1712791" cy="1064995"/>
          </a:xfrm>
          <a:prstGeom prst="rect">
            <a:avLst/>
          </a:prstGeom>
          <a:noFill/>
          <a:ln>
            <a:noFill/>
          </a:ln>
        </p:spPr>
      </p:pic>
      <p:pic>
        <p:nvPicPr>
          <p:cNvPr id="19" name="Google Shape;19;p41"/>
          <p:cNvPicPr preferRelativeResize="0"/>
          <p:nvPr/>
        </p:nvPicPr>
        <p:blipFill rotWithShape="1">
          <a:blip r:embed="rId4">
            <a:alphaModFix/>
          </a:blip>
          <a:srcRect b="0" l="0" r="0" t="0"/>
          <a:stretch/>
        </p:blipFill>
        <p:spPr>
          <a:xfrm>
            <a:off x="1032127" y="6188473"/>
            <a:ext cx="2281165" cy="469502"/>
          </a:xfrm>
          <a:prstGeom prst="rect">
            <a:avLst/>
          </a:prstGeom>
          <a:noFill/>
          <a:ln>
            <a:noFill/>
          </a:ln>
        </p:spPr>
      </p:pic>
      <p:sp>
        <p:nvSpPr>
          <p:cNvPr id="20" name="Google Shape;20;p41"/>
          <p:cNvSpPr txBox="1"/>
          <p:nvPr/>
        </p:nvSpPr>
        <p:spPr>
          <a:xfrm>
            <a:off x="3313292" y="6150114"/>
            <a:ext cx="7753500" cy="825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lang="en-US" sz="800"/>
              <a:t>Този проект е финансиран с подкрепата на Европейската комисия по Програма Еразъм +. Настоящата публикация отразява единствено вижданията на автора и Комисията не носи отговорност за начина, по който може да бъде използвана съдържащата се в нея информация. Проект номер:  2020-1-BG01-KA202-079064</a:t>
            </a:r>
            <a:endParaRPr sz="800"/>
          </a:p>
          <a:p>
            <a:pPr indent="0" lvl="0" marL="0" marR="0" rtl="0" algn="l">
              <a:lnSpc>
                <a:spcPct val="100000"/>
              </a:lnSpc>
              <a:spcBef>
                <a:spcPts val="0"/>
              </a:spcBef>
              <a:spcAft>
                <a:spcPts val="0"/>
              </a:spcAft>
              <a:buClr>
                <a:srgbClr val="000000"/>
              </a:buClr>
              <a:buSzPts val="1000"/>
              <a:buFont typeface="Arial"/>
              <a:buNone/>
            </a:pPr>
            <a:r>
              <a:t/>
            </a:r>
            <a:endParaRPr sz="1000">
              <a:solidFill>
                <a:schemeClr val="lt1"/>
              </a:solidFil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1" name="Google Shape;21;p41"/>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BAAD"/>
              </a:buClr>
              <a:buSzPts val="2000"/>
              <a:buFont typeface="Arial"/>
              <a:buNone/>
              <a:defRPr b="1" sz="2000">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1"/>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0" i="1" sz="1600">
                <a:solidFill>
                  <a:schemeClr val="accent1"/>
                </a:solidFill>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3" name="Google Shape;23;p41"/>
          <p:cNvSpPr/>
          <p:nvPr/>
        </p:nvSpPr>
        <p:spPr>
          <a:xfrm flipH="1" rot="-5400000">
            <a:off x="5396988" y="5172425"/>
            <a:ext cx="1331189" cy="47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46"/>
          <p:cNvSpPr/>
          <p:nvPr/>
        </p:nvSpPr>
        <p:spPr>
          <a:xfrm>
            <a:off x="0" y="0"/>
            <a:ext cx="12192000" cy="6858000"/>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46"/>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2BAAD"/>
              </a:buClr>
              <a:buSzPts val="2000"/>
              <a:buFont typeface="Arial"/>
              <a:buNone/>
              <a:defRPr b="1" sz="2000">
                <a:solidFill>
                  <a:srgbClr val="52BAA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6"/>
          <p:cNvSpPr/>
          <p:nvPr/>
        </p:nvSpPr>
        <p:spPr>
          <a:xfrm flipH="1">
            <a:off x="2172708" y="2774849"/>
            <a:ext cx="7839428" cy="45719"/>
          </a:xfrm>
          <a:prstGeom prst="rect">
            <a:avLst/>
          </a:prstGeom>
          <a:solidFill>
            <a:srgbClr val="52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47"/>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47"/>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Arial"/>
              <a:buNone/>
              <a:defRPr b="1" sz="20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47"/>
          <p:cNvPicPr preferRelativeResize="0"/>
          <p:nvPr/>
        </p:nvPicPr>
        <p:blipFill rotWithShape="1">
          <a:blip r:embed="rId2">
            <a:alphaModFix/>
          </a:blip>
          <a:srcRect b="0" l="0" r="0" t="0"/>
          <a:stretch/>
        </p:blipFill>
        <p:spPr>
          <a:xfrm>
            <a:off x="5239605" y="1688651"/>
            <a:ext cx="1712791" cy="1064995"/>
          </a:xfrm>
          <a:prstGeom prst="rect">
            <a:avLst/>
          </a:prstGeom>
          <a:noFill/>
          <a:ln>
            <a:noFill/>
          </a:ln>
        </p:spPr>
      </p:pic>
      <p:pic>
        <p:nvPicPr>
          <p:cNvPr id="32" name="Google Shape;32;p47"/>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33" name="Google Shape;33;p47"/>
          <p:cNvSpPr txBox="1"/>
          <p:nvPr/>
        </p:nvSpPr>
        <p:spPr>
          <a:xfrm>
            <a:off x="3313292" y="6150114"/>
            <a:ext cx="7753500" cy="498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lang="en-US" sz="800"/>
              <a:t>Този проект е финансиран с подкрепата на Европейската комисия по Програма Еразъм +. Настоящата публикация отразява единствено вижданията на автора и Комисията не носи отговорност за начина, по който може да бъде използвана съдържащата се в нея информация. Проект номер:  2020-1-BG01-KA202-079064</a:t>
            </a:r>
            <a:endParaRPr sz="1000">
              <a:solidFill>
                <a:schemeClr val="lt1"/>
              </a:solidFill>
            </a:endParaRPr>
          </a:p>
        </p:txBody>
      </p:sp>
      <p:sp>
        <p:nvSpPr>
          <p:cNvPr id="34" name="Google Shape;34;p47"/>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8" name="Shape 38"/>
        <p:cNvGrpSpPr/>
        <p:nvPr/>
      </p:nvGrpSpPr>
      <p:grpSpPr>
        <a:xfrm>
          <a:off x="0" y="0"/>
          <a:ext cx="0" cy="0"/>
          <a:chOff x="0" y="0"/>
          <a:chExt cx="0" cy="0"/>
        </a:xfrm>
      </p:grpSpPr>
      <p:sp>
        <p:nvSpPr>
          <p:cNvPr id="39" name="Google Shape;39;p4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3"/>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1" name="Google Shape;41;p43"/>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2" name="Google Shape;42;p4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3" name="Shape 43"/>
        <p:cNvGrpSpPr/>
        <p:nvPr/>
      </p:nvGrpSpPr>
      <p:grpSpPr>
        <a:xfrm>
          <a:off x="0" y="0"/>
          <a:ext cx="0" cy="0"/>
          <a:chOff x="0" y="0"/>
          <a:chExt cx="0" cy="0"/>
        </a:xfrm>
      </p:grpSpPr>
      <p:sp>
        <p:nvSpPr>
          <p:cNvPr id="44" name="Google Shape;44;p4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6" name="Google Shape;46;p44"/>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7" name="Shape 47"/>
        <p:cNvGrpSpPr/>
        <p:nvPr/>
      </p:nvGrpSpPr>
      <p:grpSpPr>
        <a:xfrm>
          <a:off x="0" y="0"/>
          <a:ext cx="0" cy="0"/>
          <a:chOff x="0" y="0"/>
          <a:chExt cx="0" cy="0"/>
        </a:xfrm>
      </p:grpSpPr>
      <p:sp>
        <p:nvSpPr>
          <p:cNvPr id="48" name="Google Shape;48;p4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50" name="Google Shape;50;p45"/>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p4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Arial"/>
                <a:ea typeface="Arial"/>
                <a:cs typeface="Arial"/>
                <a:sym typeface="Arial"/>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2" name="Google Shape;12;p4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EB3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4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EB3B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4" name="Google Shape;14;p4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 name="Shape 35"/>
        <p:cNvGrpSpPr/>
        <p:nvPr/>
      </p:nvGrpSpPr>
      <p:grpSpPr>
        <a:xfrm>
          <a:off x="0" y="0"/>
          <a:ext cx="0" cy="0"/>
          <a:chOff x="0" y="0"/>
          <a:chExt cx="0" cy="0"/>
        </a:xfrm>
      </p:grpSpPr>
      <p:sp>
        <p:nvSpPr>
          <p:cNvPr id="36" name="Google Shape;36;p42"/>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7" name="Google Shape;37;p4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Arial"/>
              <a:buNone/>
              <a:defRPr b="0" i="0" sz="3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youtube.com/watch?v=YbL2k9rGqWU&amp;ab_channel=GreggU" TargetMode="External"/><Relationship Id="rId4" Type="http://schemas.openxmlformats.org/officeDocument/2006/relationships/hyperlink" Target="https://www.youtube.com/watch?v=YbL2k9rGqWU&amp;ab_channel=GreggU" TargetMode="External"/><Relationship Id="rId5" Type="http://schemas.openxmlformats.org/officeDocument/2006/relationships/hyperlink" Target="https://www.youtube.com/watch?v=-CSEtFSngLc&amp;ab_channel=Telania" TargetMode="External"/><Relationship Id="rId6" Type="http://schemas.openxmlformats.org/officeDocument/2006/relationships/hyperlink" Target="https://www.youtube.com/watch?v=wRKsQtfjJ38&amp;ab_channel=GRCSolutionsTV" TargetMode="External"/><Relationship Id="rId7"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jpg"/><Relationship Id="rId4" Type="http://schemas.openxmlformats.org/officeDocument/2006/relationships/hyperlink" Target="https://www.oercommons.org/courseware/lesson/72511" TargetMode="External"/><Relationship Id="rId5" Type="http://schemas.openxmlformats.org/officeDocument/2006/relationships/hyperlink" Target="https://creativecommons.org/licenses/by-sa/3.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instructionaldesign.org/models/addie/" TargetMode="External"/><Relationship Id="rId4" Type="http://schemas.openxmlformats.org/officeDocument/2006/relationships/hyperlink" Target="https://elearningindustry.com/training-needs-analysis-5-step-guide-conducting-successful" TargetMode="External"/><Relationship Id="rId5"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bit.ly/31NmryL" TargetMode="External"/><Relationship Id="rId4" Type="http://schemas.openxmlformats.org/officeDocument/2006/relationships/hyperlink" Target="https://bit.ly/31NmryL" TargetMode="External"/><Relationship Id="rId10" Type="http://schemas.openxmlformats.org/officeDocument/2006/relationships/hyperlink" Target="https://www.welcometothejungle.com/en/articles/job-interviews-how-to-spot-toxic-management" TargetMode="External"/><Relationship Id="rId9" Type="http://schemas.openxmlformats.org/officeDocument/2006/relationships/hyperlink" Target="https://www.welcometothejungle.com/en/articles/job-interviews-how-to-spot-toxic-management" TargetMode="External"/><Relationship Id="rId5" Type="http://schemas.openxmlformats.org/officeDocument/2006/relationships/hyperlink" Target="https://www.knowledgeanywhere.com/resources/article-detail/how-to-effectively-train-different-generations" TargetMode="External"/><Relationship Id="rId6" Type="http://schemas.openxmlformats.org/officeDocument/2006/relationships/hyperlink" Target="https://www.knowledgeanywhere.com/resources/article-detail/how-to-effectively-train-different-generations" TargetMode="External"/><Relationship Id="rId7" Type="http://schemas.openxmlformats.org/officeDocument/2006/relationships/hyperlink" Target="https://elearningindustry.com/training-needs-analysis-5-step-guide-conducting-successful" TargetMode="External"/><Relationship Id="rId8" Type="http://schemas.openxmlformats.org/officeDocument/2006/relationships/hyperlink" Target="https://elearningindustry.com/training-needs-analysis-5-step-guide-conducting-successfu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2BAAD"/>
              </a:buClr>
              <a:buSzPts val="2000"/>
              <a:buFont typeface="Arial"/>
              <a:buNone/>
            </a:pPr>
            <a:r>
              <a:rPr lang="en-US">
                <a:latin typeface="Arial"/>
                <a:ea typeface="Arial"/>
                <a:cs typeface="Arial"/>
                <a:sym typeface="Arial"/>
              </a:rPr>
              <a:t>IO1: Учебн</a:t>
            </a:r>
            <a:r>
              <a:rPr lang="en-US"/>
              <a:t>а програма за обучение между поколенията</a:t>
            </a:r>
            <a:endParaRPr/>
          </a:p>
        </p:txBody>
      </p:sp>
      <p:sp>
        <p:nvSpPr>
          <p:cNvPr id="59" name="Google Shape;59;p1"/>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lang="en-US"/>
              <a:t>Модул 2 – Анализ на нуждите за идентифициране на потребностите от учене между поколенията в бизнеса – Гърция, EuroTraining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pSp>
        <p:nvGrpSpPr>
          <p:cNvPr id="129" name="Google Shape;129;p10"/>
          <p:cNvGrpSpPr/>
          <p:nvPr/>
        </p:nvGrpSpPr>
        <p:grpSpPr>
          <a:xfrm>
            <a:off x="97971" y="1681354"/>
            <a:ext cx="6755906" cy="4054265"/>
            <a:chOff x="0" y="218670"/>
            <a:chExt cx="6755906" cy="4054265"/>
          </a:xfrm>
        </p:grpSpPr>
        <p:sp>
          <p:nvSpPr>
            <p:cNvPr id="130" name="Google Shape;130;p10"/>
            <p:cNvSpPr/>
            <p:nvPr/>
          </p:nvSpPr>
          <p:spPr>
            <a:xfrm>
              <a:off x="3072667" y="3144943"/>
              <a:ext cx="613873" cy="659913"/>
            </a:xfrm>
            <a:custGeom>
              <a:rect b="b" l="l" r="r" t="t"/>
              <a:pathLst>
                <a:path extrusionOk="0" h="120000" w="120000">
                  <a:moveTo>
                    <a:pt x="0" y="0"/>
                  </a:moveTo>
                  <a:lnTo>
                    <a:pt x="60000" y="0"/>
                  </a:lnTo>
                  <a:lnTo>
                    <a:pt x="60000" y="120000"/>
                  </a:lnTo>
                  <a:lnTo>
                    <a:pt x="120000" y="120000"/>
                  </a:lnTo>
                </a:path>
              </a:pathLst>
            </a:custGeom>
            <a:noFill/>
            <a:ln cap="flat" cmpd="sng" w="12700">
              <a:solidFill>
                <a:srgbClr val="C16449"/>
              </a:solidFill>
              <a:prstDash val="solid"/>
              <a:miter lim="800000"/>
              <a:headEnd len="sm" w="sm" type="none"/>
              <a:tailEnd len="sm" w="sm" type="none"/>
            </a:ln>
          </p:spPr>
        </p:sp>
        <p:sp>
          <p:nvSpPr>
            <p:cNvPr id="131" name="Google Shape;131;p10"/>
            <p:cNvSpPr/>
            <p:nvPr/>
          </p:nvSpPr>
          <p:spPr>
            <a:xfrm>
              <a:off x="3072667" y="2485030"/>
              <a:ext cx="613873" cy="659913"/>
            </a:xfrm>
            <a:custGeom>
              <a:rect b="b" l="l" r="r" t="t"/>
              <a:pathLst>
                <a:path extrusionOk="0" h="120000" w="120000">
                  <a:moveTo>
                    <a:pt x="0" y="120000"/>
                  </a:moveTo>
                  <a:lnTo>
                    <a:pt x="60000" y="120000"/>
                  </a:lnTo>
                  <a:lnTo>
                    <a:pt x="60000" y="0"/>
                  </a:lnTo>
                  <a:lnTo>
                    <a:pt x="120000" y="0"/>
                  </a:lnTo>
                </a:path>
              </a:pathLst>
            </a:custGeom>
            <a:noFill/>
            <a:ln cap="flat" cmpd="sng" w="12700">
              <a:solidFill>
                <a:srgbClr val="C16449"/>
              </a:solidFill>
              <a:prstDash val="solid"/>
              <a:miter lim="800000"/>
              <a:headEnd len="sm" w="sm" type="none"/>
              <a:tailEnd len="sm" w="sm" type="none"/>
            </a:ln>
          </p:spPr>
        </p:sp>
        <p:sp>
          <p:nvSpPr>
            <p:cNvPr id="132" name="Google Shape;132;p10"/>
            <p:cNvSpPr/>
            <p:nvPr/>
          </p:nvSpPr>
          <p:spPr>
            <a:xfrm>
              <a:off x="0" y="218670"/>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0"/>
            <p:cNvSpPr txBox="1"/>
            <p:nvPr/>
          </p:nvSpPr>
          <p:spPr>
            <a:xfrm>
              <a:off x="0" y="218670"/>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151617"/>
                </a:buClr>
                <a:buSzPts val="1400"/>
                <a:buFont typeface="Arial"/>
                <a:buNone/>
              </a:pPr>
              <a:r>
                <a:rPr b="0" i="0" lang="en-US" sz="1400" u="none" cap="none" strike="noStrike">
                  <a:solidFill>
                    <a:srgbClr val="151617"/>
                  </a:solidFill>
                  <a:latin typeface="Arial"/>
                  <a:ea typeface="Arial"/>
                  <a:cs typeface="Arial"/>
                  <a:sym typeface="Arial"/>
                </a:rPr>
                <a:t>Тази дейност може да бъде изпълнена по следния начин  (Heathfield, 2020): </a:t>
              </a:r>
              <a:endParaRPr b="0" i="0" sz="1400" u="none" cap="none" strike="noStrike">
                <a:solidFill>
                  <a:srgbClr val="000000"/>
                </a:solidFill>
                <a:latin typeface="Arial"/>
                <a:ea typeface="Arial"/>
                <a:cs typeface="Arial"/>
                <a:sym typeface="Arial"/>
              </a:endParaRPr>
            </a:p>
          </p:txBody>
        </p:sp>
        <p:sp>
          <p:nvSpPr>
            <p:cNvPr id="134" name="Google Shape;134;p10"/>
            <p:cNvSpPr/>
            <p:nvPr/>
          </p:nvSpPr>
          <p:spPr>
            <a:xfrm>
              <a:off x="3300" y="2676865"/>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0"/>
            <p:cNvSpPr txBox="1"/>
            <p:nvPr/>
          </p:nvSpPr>
          <p:spPr>
            <a:xfrm>
              <a:off x="3300" y="2676865"/>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338076"/>
                </a:buClr>
                <a:buSzPts val="1400"/>
                <a:buFont typeface="Arial"/>
                <a:buNone/>
              </a:pPr>
              <a:r>
                <a:rPr b="1" i="0" lang="en-US" sz="2000" u="none" cap="none" strike="noStrike">
                  <a:solidFill>
                    <a:srgbClr val="338076"/>
                  </a:solidFill>
                  <a:latin typeface="Arial"/>
                  <a:ea typeface="Arial"/>
                  <a:cs typeface="Arial"/>
                  <a:sym typeface="Arial"/>
                </a:rPr>
                <a:t>Стъпка 1</a:t>
              </a:r>
              <a:r>
                <a:rPr b="0" i="0" lang="en-US" sz="2000" u="none" cap="none" strike="noStrike">
                  <a:solidFill>
                    <a:srgbClr val="338076"/>
                  </a:solidFill>
                  <a:latin typeface="Arial"/>
                  <a:ea typeface="Arial"/>
                  <a:cs typeface="Arial"/>
                  <a:sym typeface="Arial"/>
                </a:rPr>
                <a:t> </a:t>
              </a:r>
              <a:endParaRPr b="0" i="0" sz="2000" u="none" cap="none" strike="noStrike">
                <a:solidFill>
                  <a:srgbClr val="338076"/>
                </a:solidFill>
                <a:latin typeface="Arial"/>
                <a:ea typeface="Arial"/>
                <a:cs typeface="Arial"/>
                <a:sym typeface="Arial"/>
              </a:endParaRPr>
            </a:p>
          </p:txBody>
        </p:sp>
        <p:sp>
          <p:nvSpPr>
            <p:cNvPr id="136" name="Google Shape;136;p10"/>
            <p:cNvSpPr/>
            <p:nvPr/>
          </p:nvSpPr>
          <p:spPr>
            <a:xfrm>
              <a:off x="3686540" y="2016951"/>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0"/>
            <p:cNvSpPr txBox="1"/>
            <p:nvPr/>
          </p:nvSpPr>
          <p:spPr>
            <a:xfrm>
              <a:off x="3686540" y="2016951"/>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151617"/>
                </a:buClr>
                <a:buSzPts val="1400"/>
                <a:buFont typeface="Arial"/>
                <a:buNone/>
              </a:pPr>
              <a:r>
                <a:rPr b="0" i="0" lang="en-US" sz="1400" u="none" cap="none" strike="noStrike">
                  <a:solidFill>
                    <a:srgbClr val="000000"/>
                  </a:solidFill>
                  <a:latin typeface="Arial"/>
                  <a:ea typeface="Arial"/>
                  <a:cs typeface="Arial"/>
                  <a:sym typeface="Arial"/>
                </a:rPr>
                <a:t>Ръководителят на обучението събира всички служители, които са с еднаква длъжност, в конферентна зала с дъска или флипчарт и маркери</a:t>
              </a:r>
              <a:endParaRPr b="0" i="0" sz="1400" u="none" cap="none" strike="noStrike">
                <a:solidFill>
                  <a:srgbClr val="000000"/>
                </a:solidFill>
                <a:latin typeface="Arial"/>
                <a:ea typeface="Arial"/>
                <a:cs typeface="Arial"/>
                <a:sym typeface="Arial"/>
              </a:endParaRPr>
            </a:p>
          </p:txBody>
        </p:sp>
        <p:sp>
          <p:nvSpPr>
            <p:cNvPr id="138" name="Google Shape;138;p10"/>
            <p:cNvSpPr/>
            <p:nvPr/>
          </p:nvSpPr>
          <p:spPr>
            <a:xfrm>
              <a:off x="3686540" y="3336779"/>
              <a:ext cx="3069366" cy="936156"/>
            </a:xfrm>
            <a:prstGeom prst="rect">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0"/>
            <p:cNvSpPr txBox="1"/>
            <p:nvPr/>
          </p:nvSpPr>
          <p:spPr>
            <a:xfrm>
              <a:off x="3686540" y="3336779"/>
              <a:ext cx="3069366" cy="93615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151617"/>
                </a:buClr>
                <a:buSzPts val="1400"/>
                <a:buFont typeface="Arial"/>
                <a:buNone/>
              </a:pPr>
              <a:r>
                <a:rPr b="0" i="0" lang="en-US" sz="1400" u="none" cap="none" strike="noStrike">
                  <a:solidFill>
                    <a:srgbClr val="000000"/>
                  </a:solidFill>
                  <a:latin typeface="Arial"/>
                  <a:ea typeface="Arial"/>
                  <a:cs typeface="Arial"/>
                  <a:sym typeface="Arial"/>
                </a:rPr>
                <a:t>Съвети за онлайн изпълнение: можете да използвате програми като Google Docs, Miro или други онлайн платформи за споделен достъп.</a:t>
              </a:r>
              <a:endParaRPr b="0" i="0" sz="1400" u="none" cap="none" strike="noStrike">
                <a:solidFill>
                  <a:srgbClr val="000000"/>
                </a:solidFill>
                <a:latin typeface="Arial"/>
                <a:ea typeface="Arial"/>
                <a:cs typeface="Arial"/>
                <a:sym typeface="Arial"/>
              </a:endParaRPr>
            </a:p>
          </p:txBody>
        </p:sp>
      </p:grpSp>
      <p:sp>
        <p:nvSpPr>
          <p:cNvPr id="140" name="Google Shape;140;p1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sp>
        <p:nvSpPr>
          <p:cNvPr id="141" name="Google Shape;141;p10"/>
          <p:cNvSpPr txBox="1"/>
          <p:nvPr/>
        </p:nvSpPr>
        <p:spPr>
          <a:xfrm>
            <a:off x="6285795" y="1462684"/>
            <a:ext cx="49640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People in an office" id="142" name="Google Shape;142;p10"/>
          <p:cNvPicPr preferRelativeResize="0"/>
          <p:nvPr>
            <p:ph idx="2" type="body"/>
          </p:nvPr>
        </p:nvPicPr>
        <p:blipFill rotWithShape="1">
          <a:blip r:embed="rId3">
            <a:alphaModFix/>
          </a:blip>
          <a:srcRect b="0" l="0" r="0" t="0"/>
          <a:stretch/>
        </p:blipFill>
        <p:spPr>
          <a:xfrm>
            <a:off x="7439265" y="2637597"/>
            <a:ext cx="4071548" cy="2690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pSp>
        <p:nvGrpSpPr>
          <p:cNvPr id="148" name="Google Shape;148;p11"/>
          <p:cNvGrpSpPr/>
          <p:nvPr/>
        </p:nvGrpSpPr>
        <p:grpSpPr>
          <a:xfrm>
            <a:off x="130204" y="1319764"/>
            <a:ext cx="5672607" cy="5597161"/>
            <a:chOff x="32233" y="-142920"/>
            <a:chExt cx="5672607" cy="5597161"/>
          </a:xfrm>
        </p:grpSpPr>
        <p:sp>
          <p:nvSpPr>
            <p:cNvPr id="149" name="Google Shape;149;p11"/>
            <p:cNvSpPr/>
            <p:nvPr/>
          </p:nvSpPr>
          <p:spPr>
            <a:xfrm>
              <a:off x="3613318" y="-24068"/>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1"/>
            <p:cNvSpPr txBox="1"/>
            <p:nvPr/>
          </p:nvSpPr>
          <p:spPr>
            <a:xfrm>
              <a:off x="3613318" y="-24068"/>
              <a:ext cx="1881804" cy="1881804"/>
            </a:xfrm>
            <a:prstGeom prst="rect">
              <a:avLst/>
            </a:prstGeom>
            <a:no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Clr>
                  <a:schemeClr val="lt1"/>
                </a:buClr>
                <a:buSzPts val="6500"/>
                <a:buFont typeface="Arial"/>
                <a:buNone/>
              </a:pPr>
              <a:r>
                <a:t/>
              </a:r>
              <a:endParaRPr b="0" i="0" sz="6500" u="none" cap="none" strike="noStrike">
                <a:solidFill>
                  <a:schemeClr val="lt1"/>
                </a:solidFill>
                <a:latin typeface="Arial"/>
                <a:ea typeface="Arial"/>
                <a:cs typeface="Arial"/>
                <a:sym typeface="Arial"/>
              </a:endParaRPr>
            </a:p>
          </p:txBody>
        </p:sp>
        <p:sp>
          <p:nvSpPr>
            <p:cNvPr id="151" name="Google Shape;151;p11"/>
            <p:cNvSpPr/>
            <p:nvPr/>
          </p:nvSpPr>
          <p:spPr>
            <a:xfrm>
              <a:off x="296968" y="-142920"/>
              <a:ext cx="5317006" cy="5317006"/>
            </a:xfrm>
            <a:custGeom>
              <a:rect b="b" l="l" r="r" t="t"/>
              <a:pathLst>
                <a:path extrusionOk="0" h="120000" w="120000">
                  <a:moveTo>
                    <a:pt x="112121" y="44149"/>
                  </a:moveTo>
                  <a:cubicBezTo>
                    <a:pt x="113629" y="49108"/>
                    <a:pt x="114422" y="54257"/>
                    <a:pt x="114475" y="59440"/>
                  </a:cubicBezTo>
                  <a:lnTo>
                    <a:pt x="119926" y="60068"/>
                  </a:lnTo>
                  <a:lnTo>
                    <a:pt x="110007" y="65763"/>
                  </a:lnTo>
                  <a:lnTo>
                    <a:pt x="100728" y="57856"/>
                  </a:lnTo>
                  <a:lnTo>
                    <a:pt x="106172" y="58483"/>
                  </a:lnTo>
                  <a:cubicBezTo>
                    <a:pt x="106039" y="54439"/>
                    <a:pt x="105376" y="50430"/>
                    <a:pt x="104198" y="46559"/>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1"/>
            <p:cNvSpPr/>
            <p:nvPr/>
          </p:nvSpPr>
          <p:spPr>
            <a:xfrm>
              <a:off x="3613318" y="2774420"/>
              <a:ext cx="1881804" cy="26798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1"/>
            <p:cNvSpPr txBox="1"/>
            <p:nvPr/>
          </p:nvSpPr>
          <p:spPr>
            <a:xfrm>
              <a:off x="3613317" y="2774420"/>
              <a:ext cx="2091523" cy="252321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52BAAD"/>
                </a:buClr>
                <a:buSzPts val="2000"/>
                <a:buFont typeface="Arial"/>
                <a:buNone/>
              </a:pPr>
              <a:r>
                <a:rPr b="1" i="0" lang="en-US" sz="2000" u="none" cap="none" strike="noStrike">
                  <a:solidFill>
                    <a:srgbClr val="338076"/>
                  </a:solidFill>
                  <a:latin typeface="Arial"/>
                  <a:ea typeface="Arial"/>
                  <a:cs typeface="Arial"/>
                  <a:sym typeface="Arial"/>
                </a:rPr>
                <a:t>Стъпка 2</a:t>
              </a:r>
              <a:r>
                <a:rPr b="0" i="0" lang="en-US" sz="2000" u="none" cap="none" strike="noStrike">
                  <a:solidFill>
                    <a:srgbClr val="338076"/>
                  </a:solidFill>
                  <a:latin typeface="Arial"/>
                  <a:ea typeface="Arial"/>
                  <a:cs typeface="Arial"/>
                  <a:sym typeface="Arial"/>
                </a:rPr>
                <a:t> </a:t>
              </a:r>
              <a:endParaRPr b="0" i="0" sz="2000" u="none" cap="none" strike="noStrike">
                <a:solidFill>
                  <a:srgbClr val="338076"/>
                </a:solidFill>
                <a:latin typeface="Arial"/>
                <a:ea typeface="Arial"/>
                <a:cs typeface="Arial"/>
                <a:sym typeface="Arial"/>
              </a:endParaRPr>
            </a:p>
            <a:p>
              <a:pPr indent="-114300" lvl="1" marL="114300" marR="0" rtl="0" algn="ctr">
                <a:lnSpc>
                  <a:spcPct val="90000"/>
                </a:lnSpc>
                <a:spcBef>
                  <a:spcPts val="70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Помолете всеки служител да запише своите десет най-важни нужди от обучение</a:t>
              </a:r>
              <a:endParaRPr b="0" i="0" sz="1600" u="none" cap="none" strike="noStrike">
                <a:solidFill>
                  <a:schemeClr val="lt1"/>
                </a:solidFill>
                <a:latin typeface="Arial"/>
                <a:ea typeface="Arial"/>
                <a:cs typeface="Arial"/>
                <a:sym typeface="Arial"/>
              </a:endParaRPr>
            </a:p>
          </p:txBody>
        </p:sp>
        <p:sp>
          <p:nvSpPr>
            <p:cNvPr id="154" name="Google Shape;154;p11"/>
            <p:cNvSpPr/>
            <p:nvPr/>
          </p:nvSpPr>
          <p:spPr>
            <a:xfrm>
              <a:off x="164601" y="-98152"/>
              <a:ext cx="5317006" cy="5317006"/>
            </a:xfrm>
            <a:custGeom>
              <a:rect b="b" l="l" r="r" t="t"/>
              <a:pathLst>
                <a:path extrusionOk="0" h="120000" w="120000">
                  <a:moveTo>
                    <a:pt x="79040" y="111043"/>
                  </a:moveTo>
                  <a:cubicBezTo>
                    <a:pt x="71065" y="114017"/>
                    <a:pt x="62504" y="115082"/>
                    <a:pt x="54044" y="114152"/>
                  </a:cubicBezTo>
                  <a:lnTo>
                    <a:pt x="52769" y="119488"/>
                  </a:lnTo>
                  <a:lnTo>
                    <a:pt x="48301" y="108959"/>
                  </a:lnTo>
                  <a:lnTo>
                    <a:pt x="57260" y="100692"/>
                  </a:lnTo>
                  <a:lnTo>
                    <a:pt x="55986" y="106022"/>
                  </a:lnTo>
                  <a:cubicBezTo>
                    <a:pt x="62826" y="106619"/>
                    <a:pt x="69713" y="105683"/>
                    <a:pt x="76146" y="103284"/>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415821" y="3281001"/>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txBox="1"/>
            <p:nvPr/>
          </p:nvSpPr>
          <p:spPr>
            <a:xfrm>
              <a:off x="32234" y="3281001"/>
              <a:ext cx="2265391" cy="188180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Обърнете им внимание, че трябва да напишат специфични нужди или проблеми, с които се сблъскват в ежедневието си.</a:t>
              </a:r>
              <a:endParaRPr b="0" i="0" sz="1600" u="none" cap="none" strike="noStrike">
                <a:solidFill>
                  <a:schemeClr val="lt1"/>
                </a:solidFill>
                <a:latin typeface="Arial"/>
                <a:ea typeface="Arial"/>
                <a:cs typeface="Arial"/>
                <a:sym typeface="Arial"/>
              </a:endParaRPr>
            </a:p>
          </p:txBody>
        </p:sp>
        <p:sp>
          <p:nvSpPr>
            <p:cNvPr id="157" name="Google Shape;157;p11"/>
            <p:cNvSpPr/>
            <p:nvPr/>
          </p:nvSpPr>
          <p:spPr>
            <a:xfrm>
              <a:off x="255468" y="-19369"/>
              <a:ext cx="5317006" cy="5317006"/>
            </a:xfrm>
            <a:custGeom>
              <a:rect b="b" l="l" r="r" t="t"/>
              <a:pathLst>
                <a:path extrusionOk="0" h="120000" w="120000">
                  <a:moveTo>
                    <a:pt x="7763" y="75466"/>
                  </a:moveTo>
                  <a:lnTo>
                    <a:pt x="7763" y="75466"/>
                  </a:lnTo>
                  <a:cubicBezTo>
                    <a:pt x="5090" y="66436"/>
                    <a:pt x="4803" y="56867"/>
                    <a:pt x="6930" y="47693"/>
                  </a:cubicBezTo>
                  <a:lnTo>
                    <a:pt x="1782" y="45797"/>
                  </a:lnTo>
                  <a:lnTo>
                    <a:pt x="12764" y="42603"/>
                  </a:lnTo>
                  <a:lnTo>
                    <a:pt x="19916" y="52476"/>
                  </a:lnTo>
                  <a:lnTo>
                    <a:pt x="14773" y="50582"/>
                  </a:lnTo>
                  <a:lnTo>
                    <a:pt x="14773" y="50582"/>
                  </a:lnTo>
                  <a:cubicBezTo>
                    <a:pt x="13217" y="58054"/>
                    <a:pt x="13537" y="65796"/>
                    <a:pt x="15704" y="73115"/>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p:nvPr/>
          </p:nvSpPr>
          <p:spPr>
            <a:xfrm>
              <a:off x="415821" y="-24068"/>
              <a:ext cx="1881804" cy="18818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txBox="1"/>
            <p:nvPr/>
          </p:nvSpPr>
          <p:spPr>
            <a:xfrm>
              <a:off x="32233" y="-24068"/>
              <a:ext cx="2306891" cy="188180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Нуждите, които те описват, трябва да бъдат свързани с проблеми, които срещат по време на изпълнението на задачите си</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60" name="Google Shape;160;p11"/>
            <p:cNvSpPr/>
            <p:nvPr/>
          </p:nvSpPr>
          <p:spPr>
            <a:xfrm>
              <a:off x="296968" y="-142920"/>
              <a:ext cx="5317006" cy="5317006"/>
            </a:xfrm>
            <a:custGeom>
              <a:rect b="b" l="l" r="r" t="t"/>
              <a:pathLst>
                <a:path extrusionOk="0" h="120000" w="120000">
                  <a:moveTo>
                    <a:pt x="44149" y="7879"/>
                  </a:moveTo>
                  <a:lnTo>
                    <a:pt x="44149" y="7879"/>
                  </a:lnTo>
                  <a:cubicBezTo>
                    <a:pt x="52272" y="5408"/>
                    <a:pt x="60861" y="4871"/>
                    <a:pt x="69229" y="6309"/>
                  </a:cubicBezTo>
                  <a:lnTo>
                    <a:pt x="70825" y="1060"/>
                  </a:lnTo>
                  <a:lnTo>
                    <a:pt x="74646" y="11840"/>
                  </a:lnTo>
                  <a:lnTo>
                    <a:pt x="65202" y="19549"/>
                  </a:lnTo>
                  <a:lnTo>
                    <a:pt x="66797" y="14306"/>
                  </a:lnTo>
                  <a:lnTo>
                    <a:pt x="66797" y="14306"/>
                  </a:lnTo>
                  <a:cubicBezTo>
                    <a:pt x="60023" y="13298"/>
                    <a:pt x="53110" y="13809"/>
                    <a:pt x="46559" y="15802"/>
                  </a:cubicBezTo>
                  <a:close/>
                </a:path>
              </a:pathLst>
            </a:cu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1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pic>
        <p:nvPicPr>
          <p:cNvPr descr="One big red thumbtack in front of many smaller black thumbtacks" id="162" name="Google Shape;162;p11"/>
          <p:cNvPicPr preferRelativeResize="0"/>
          <p:nvPr>
            <p:ph idx="2" type="body"/>
          </p:nvPr>
        </p:nvPicPr>
        <p:blipFill rotWithShape="1">
          <a:blip r:embed="rId3">
            <a:alphaModFix/>
          </a:blip>
          <a:srcRect b="0" l="0" r="0" t="0"/>
          <a:stretch/>
        </p:blipFill>
        <p:spPr>
          <a:xfrm>
            <a:off x="4819426" y="1699707"/>
            <a:ext cx="5663255" cy="30186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168" name="Google Shape;168;p12"/>
          <p:cNvSpPr txBox="1"/>
          <p:nvPr>
            <p:ph idx="1" type="body"/>
          </p:nvPr>
        </p:nvSpPr>
        <p:spPr>
          <a:xfrm>
            <a:off x="0" y="983818"/>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l">
              <a:lnSpc>
                <a:spcPct val="90000"/>
              </a:lnSpc>
              <a:spcBef>
                <a:spcPts val="1000"/>
              </a:spcBef>
              <a:spcAft>
                <a:spcPts val="0"/>
              </a:spcAft>
              <a:buClr>
                <a:schemeClr val="lt2"/>
              </a:buClr>
              <a:buSzPts val="2000"/>
              <a:buNone/>
            </a:pPr>
            <a:r>
              <a:t/>
            </a:r>
            <a:endParaRPr b="0" i="0" sz="2000">
              <a:solidFill>
                <a:srgbClr val="93D4CC"/>
              </a:solidFill>
              <a:latin typeface="Arial"/>
              <a:ea typeface="Arial"/>
              <a:cs typeface="Arial"/>
              <a:sym typeface="Arial"/>
            </a:endParaRPr>
          </a:p>
          <a:p>
            <a:pPr indent="0" lvl="0" marL="0" rtl="0" algn="l">
              <a:lnSpc>
                <a:spcPct val="90000"/>
              </a:lnSpc>
              <a:spcBef>
                <a:spcPts val="1000"/>
              </a:spcBef>
              <a:spcAft>
                <a:spcPts val="0"/>
              </a:spcAft>
              <a:buClr>
                <a:srgbClr val="338076"/>
              </a:buClr>
              <a:buSzPts val="1600"/>
              <a:buNone/>
            </a:pPr>
            <a:r>
              <a:rPr b="1" lang="en-US" sz="2000">
                <a:solidFill>
                  <a:srgbClr val="338076"/>
                </a:solidFill>
                <a:latin typeface="Arial"/>
                <a:ea typeface="Arial"/>
                <a:cs typeface="Arial"/>
                <a:sym typeface="Arial"/>
              </a:rPr>
              <a:t>Стъпка 3 </a:t>
            </a:r>
            <a:endParaRPr b="1" sz="2000">
              <a:solidFill>
                <a:srgbClr val="338076"/>
              </a:solidFill>
              <a:latin typeface="Arial"/>
              <a:ea typeface="Arial"/>
              <a:cs typeface="Arial"/>
              <a:sym typeface="Arial"/>
            </a:endParaRPr>
          </a:p>
          <a:p>
            <a:pPr indent="0" lvl="0" marL="0" rtl="0" algn="l">
              <a:lnSpc>
                <a:spcPct val="90000"/>
              </a:lnSpc>
              <a:spcBef>
                <a:spcPts val="1000"/>
              </a:spcBef>
              <a:spcAft>
                <a:spcPts val="0"/>
              </a:spcAft>
              <a:buClr>
                <a:srgbClr val="338076"/>
              </a:buClr>
              <a:buSzPts val="1600"/>
              <a:buNone/>
            </a:pPr>
            <a:r>
              <a:t/>
            </a:r>
            <a:endParaRPr sz="2000"/>
          </a:p>
          <a:p>
            <a:pPr indent="-285750" lvl="0" marL="285750" rtl="0" algn="just">
              <a:lnSpc>
                <a:spcPct val="90000"/>
              </a:lnSpc>
              <a:spcBef>
                <a:spcPts val="1000"/>
              </a:spcBef>
              <a:spcAft>
                <a:spcPts val="0"/>
              </a:spcAft>
              <a:buClr>
                <a:schemeClr val="lt2"/>
              </a:buClr>
              <a:buSzPts val="1600"/>
              <a:buFont typeface="Arial"/>
              <a:buChar char="•"/>
            </a:pPr>
            <a:r>
              <a:rPr lang="en-US" sz="1600"/>
              <a:t>Д</a:t>
            </a:r>
            <a:r>
              <a:rPr lang="en-US"/>
              <a:t>окато участниците изброяват нуждите си от обучение, обучителят трябва да ги записва на дъската или на флипчарта</a:t>
            </a:r>
            <a:endParaRPr sz="2000"/>
          </a:p>
          <a:p>
            <a:pPr indent="-285750" lvl="0" marL="285750" rtl="0" algn="just">
              <a:lnSpc>
                <a:spcPct val="90000"/>
              </a:lnSpc>
              <a:spcBef>
                <a:spcPts val="1000"/>
              </a:spcBef>
              <a:spcAft>
                <a:spcPts val="0"/>
              </a:spcAft>
              <a:buClr>
                <a:schemeClr val="lt2"/>
              </a:buClr>
              <a:buSzPts val="1600"/>
              <a:buFont typeface="Arial"/>
              <a:buChar char="•"/>
            </a:pPr>
            <a:r>
              <a:rPr lang="en-US"/>
              <a:t>Не записвайте едни и същи нужди два пъти, но се уверете, че всички гледни точки са взети под внимание от различните възрастови групи. </a:t>
            </a:r>
            <a:endParaRPr/>
          </a:p>
          <a:p>
            <a:pPr indent="-285750" lvl="0" marL="285750" rtl="0" algn="just">
              <a:lnSpc>
                <a:spcPct val="90000"/>
              </a:lnSpc>
              <a:spcBef>
                <a:spcPts val="1000"/>
              </a:spcBef>
              <a:spcAft>
                <a:spcPts val="0"/>
              </a:spcAft>
              <a:buClr>
                <a:schemeClr val="lt2"/>
              </a:buClr>
              <a:buSzPts val="1600"/>
              <a:buFont typeface="Arial"/>
              <a:buChar char="•"/>
            </a:pPr>
            <a:r>
              <a:rPr lang="en-US"/>
              <a:t>Важно е да помолите участниците да обмислят начините, на база на които възникват техните потребности от обучение, въз основа и на тяхната възраст, опит и дигитални умения. </a:t>
            </a:r>
            <a:endParaRPr/>
          </a:p>
        </p:txBody>
      </p:sp>
      <p:sp>
        <p:nvSpPr>
          <p:cNvPr id="169" name="Google Shape;169;p1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pic>
        <p:nvPicPr>
          <p:cNvPr descr="Long ladder glowing among shorter dull ladders" id="170" name="Google Shape;170;p12"/>
          <p:cNvPicPr preferRelativeResize="0"/>
          <p:nvPr>
            <p:ph idx="2" type="body"/>
          </p:nvPr>
        </p:nvPicPr>
        <p:blipFill rotWithShape="1">
          <a:blip r:embed="rId3">
            <a:alphaModFix/>
          </a:blip>
          <a:srcRect b="0" l="0" r="0" t="0"/>
          <a:stretch/>
        </p:blipFill>
        <p:spPr>
          <a:xfrm>
            <a:off x="7595860" y="2624221"/>
            <a:ext cx="2734454" cy="2032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176" name="Google Shape;176;p13"/>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0" i="0">
              <a:solidFill>
                <a:srgbClr val="93D4CC"/>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177" name="Google Shape;177;p13"/>
          <p:cNvSpPr txBox="1"/>
          <p:nvPr>
            <p:ph idx="2" type="body"/>
          </p:nvPr>
        </p:nvSpPr>
        <p:spPr>
          <a:xfrm>
            <a:off x="97970" y="1762741"/>
            <a:ext cx="650425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rPr b="1" lang="en-US" sz="2000">
                <a:solidFill>
                  <a:srgbClr val="338076"/>
                </a:solidFill>
                <a:latin typeface="Arial"/>
                <a:ea typeface="Arial"/>
                <a:cs typeface="Arial"/>
                <a:sym typeface="Arial"/>
              </a:rPr>
              <a:t>Стъпка</a:t>
            </a:r>
            <a:r>
              <a:rPr b="1" i="0" lang="en-US" sz="2000">
                <a:solidFill>
                  <a:srgbClr val="338076"/>
                </a:solidFill>
                <a:latin typeface="Arial"/>
                <a:ea typeface="Arial"/>
                <a:cs typeface="Arial"/>
                <a:sym typeface="Arial"/>
              </a:rPr>
              <a:t> 4</a:t>
            </a:r>
            <a:r>
              <a:rPr b="0" i="0" lang="en-US" sz="2000">
                <a:solidFill>
                  <a:srgbClr val="338076"/>
                </a:solidFill>
                <a:latin typeface="Arial"/>
                <a:ea typeface="Arial"/>
                <a:cs typeface="Arial"/>
                <a:sym typeface="Arial"/>
              </a:rPr>
              <a:t> </a:t>
            </a:r>
            <a:endParaRPr b="0" i="0" sz="1800">
              <a:latin typeface="Arial"/>
              <a:ea typeface="Arial"/>
              <a:cs typeface="Arial"/>
              <a:sym typeface="Arial"/>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285750" lvl="0" marL="285750" rtl="0" algn="just">
              <a:lnSpc>
                <a:spcPct val="90000"/>
              </a:lnSpc>
              <a:spcBef>
                <a:spcPts val="1000"/>
              </a:spcBef>
              <a:spcAft>
                <a:spcPts val="0"/>
              </a:spcAft>
              <a:buClr>
                <a:schemeClr val="lt2"/>
              </a:buClr>
              <a:buSzPts val="1800"/>
              <a:buFont typeface="Arial"/>
              <a:buChar char="•"/>
            </a:pPr>
            <a:r>
              <a:rPr b="0" i="0" lang="en-US" sz="1800">
                <a:latin typeface="Arial"/>
                <a:ea typeface="Arial"/>
                <a:cs typeface="Arial"/>
                <a:sym typeface="Arial"/>
              </a:rPr>
              <a:t>След като всички потребности от обучение са определени, може да се пристъпи към гласуването. За процеса на гласуване може да използвате различен размер лепенки под формата на кръгче, за да приоритизирате изброените нужди. </a:t>
            </a:r>
            <a:endParaRPr/>
          </a:p>
          <a:p>
            <a:pPr indent="-285750" lvl="0" marL="285750" rtl="0" algn="just">
              <a:lnSpc>
                <a:spcPct val="90000"/>
              </a:lnSpc>
              <a:spcBef>
                <a:spcPts val="1000"/>
              </a:spcBef>
              <a:spcAft>
                <a:spcPts val="0"/>
              </a:spcAft>
              <a:buClr>
                <a:schemeClr val="lt2"/>
              </a:buClr>
              <a:buSzPts val="1800"/>
              <a:buFont typeface="Arial"/>
              <a:buChar char="•"/>
            </a:pPr>
            <a:r>
              <a:rPr b="0" i="0" lang="en-US" sz="1800">
                <a:latin typeface="Arial"/>
                <a:ea typeface="Arial"/>
                <a:cs typeface="Arial"/>
                <a:sym typeface="Arial"/>
              </a:rPr>
              <a:t>Дайте на участниците между 10 и 15 минути, за да могат да отговорят възможно най-интуитивно на този етап. </a:t>
            </a:r>
            <a:endParaRPr b="0" i="0" sz="1800">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178" name="Google Shape;178;p1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pic>
        <p:nvPicPr>
          <p:cNvPr id="179" name="Google Shape;179;p13"/>
          <p:cNvPicPr preferRelativeResize="0"/>
          <p:nvPr/>
        </p:nvPicPr>
        <p:blipFill rotWithShape="1">
          <a:blip r:embed="rId3">
            <a:alphaModFix/>
          </a:blip>
          <a:srcRect b="0" l="0" r="0" t="0"/>
          <a:stretch/>
        </p:blipFill>
        <p:spPr>
          <a:xfrm>
            <a:off x="8156809" y="2517599"/>
            <a:ext cx="2091595" cy="2743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185" name="Google Shape;185;p14"/>
          <p:cNvSpPr txBox="1"/>
          <p:nvPr>
            <p:ph idx="1" type="body"/>
          </p:nvPr>
        </p:nvSpPr>
        <p:spPr>
          <a:xfrm>
            <a:off x="97971" y="1462684"/>
            <a:ext cx="7088642"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t/>
            </a:r>
            <a:endParaRPr b="1" sz="2000">
              <a:solidFill>
                <a:srgbClr val="338076"/>
              </a:solidFill>
              <a:latin typeface="Arial"/>
              <a:ea typeface="Arial"/>
              <a:cs typeface="Arial"/>
              <a:sym typeface="Arial"/>
            </a:endParaRPr>
          </a:p>
          <a:p>
            <a:pPr indent="0" lvl="0" marL="0" rtl="0" algn="l">
              <a:lnSpc>
                <a:spcPct val="90000"/>
              </a:lnSpc>
              <a:spcBef>
                <a:spcPts val="0"/>
              </a:spcBef>
              <a:spcAft>
                <a:spcPts val="0"/>
              </a:spcAft>
              <a:buClr>
                <a:srgbClr val="338076"/>
              </a:buClr>
              <a:buSzPts val="1800"/>
              <a:buNone/>
            </a:pPr>
            <a:r>
              <a:rPr b="1" lang="en-US" sz="2000">
                <a:solidFill>
                  <a:srgbClr val="338076"/>
                </a:solidFill>
                <a:latin typeface="Arial"/>
                <a:ea typeface="Arial"/>
                <a:cs typeface="Arial"/>
                <a:sym typeface="Arial"/>
              </a:rPr>
              <a:t>Стъпка</a:t>
            </a:r>
            <a:r>
              <a:rPr b="1" i="0" lang="en-US" sz="2000">
                <a:solidFill>
                  <a:srgbClr val="338076"/>
                </a:solidFill>
                <a:latin typeface="Arial"/>
                <a:ea typeface="Arial"/>
                <a:cs typeface="Arial"/>
                <a:sym typeface="Arial"/>
              </a:rPr>
              <a:t> 5</a:t>
            </a:r>
            <a:r>
              <a:rPr b="0" i="0" lang="en-US" sz="2000">
                <a:solidFill>
                  <a:srgbClr val="338076"/>
                </a:solidFill>
                <a:latin typeface="Arial"/>
                <a:ea typeface="Arial"/>
                <a:cs typeface="Arial"/>
                <a:sym typeface="Arial"/>
              </a:rPr>
              <a:t> </a:t>
            </a:r>
            <a:endParaRPr b="0" i="0" sz="2000">
              <a:solidFill>
                <a:srgbClr val="338076"/>
              </a:solidFill>
              <a:latin typeface="Arial"/>
              <a:ea typeface="Arial"/>
              <a:cs typeface="Arial"/>
              <a:sym typeface="Arial"/>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285750" lvl="0" marL="285750" rtl="0" algn="just">
              <a:lnSpc>
                <a:spcPct val="90000"/>
              </a:lnSpc>
              <a:spcBef>
                <a:spcPts val="1000"/>
              </a:spcBef>
              <a:spcAft>
                <a:spcPts val="0"/>
              </a:spcAft>
              <a:buClr>
                <a:schemeClr val="lt2"/>
              </a:buClr>
              <a:buSzPts val="1800"/>
              <a:buFont typeface="Arial"/>
              <a:buChar char="•"/>
            </a:pPr>
            <a:r>
              <a:rPr lang="en-US"/>
              <a:t>Запишете нуждите от обучение по тяхната важност, което ще се определи от броя точки, които са получили  в резултат на гласуването с лепенките. Уверете се, че сте си водили записки (най-добре да възложите тази задача на някой колега, който да води записки през целия процес) или използвайте флипчарта. В случай че дейността се провежда онлайн, използвайте съвременни технологии като Miro board. </a:t>
            </a:r>
            <a:endParaRPr/>
          </a:p>
        </p:txBody>
      </p:sp>
      <p:sp>
        <p:nvSpPr>
          <p:cNvPr id="186" name="Google Shape;186;p14"/>
          <p:cNvSpPr txBox="1"/>
          <p:nvPr>
            <p:ph idx="3" type="body"/>
          </p:nvPr>
        </p:nvSpPr>
        <p:spPr>
          <a:xfrm>
            <a:off x="97969" y="820919"/>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pic>
        <p:nvPicPr>
          <p:cNvPr id="187" name="Google Shape;187;p14"/>
          <p:cNvPicPr preferRelativeResize="0"/>
          <p:nvPr/>
        </p:nvPicPr>
        <p:blipFill rotWithShape="1">
          <a:blip r:embed="rId3">
            <a:alphaModFix/>
          </a:blip>
          <a:srcRect b="0" l="0" r="0" t="0"/>
          <a:stretch/>
        </p:blipFill>
        <p:spPr>
          <a:xfrm>
            <a:off x="7912231" y="2806787"/>
            <a:ext cx="2895677" cy="1926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193" name="Google Shape;193;p15"/>
          <p:cNvSpPr txBox="1"/>
          <p:nvPr>
            <p:ph idx="1" type="body"/>
          </p:nvPr>
        </p:nvSpPr>
        <p:spPr>
          <a:xfrm>
            <a:off x="97970" y="1462684"/>
            <a:ext cx="6760029"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t/>
            </a:r>
            <a:endParaRPr b="1" sz="2000">
              <a:solidFill>
                <a:srgbClr val="338076"/>
              </a:solidFill>
              <a:latin typeface="Arial"/>
              <a:ea typeface="Arial"/>
              <a:cs typeface="Arial"/>
              <a:sym typeface="Arial"/>
            </a:endParaRPr>
          </a:p>
          <a:p>
            <a:pPr indent="0" lvl="0" marL="0" rtl="0" algn="l">
              <a:lnSpc>
                <a:spcPct val="90000"/>
              </a:lnSpc>
              <a:spcBef>
                <a:spcPts val="0"/>
              </a:spcBef>
              <a:spcAft>
                <a:spcPts val="0"/>
              </a:spcAft>
              <a:buClr>
                <a:srgbClr val="338076"/>
              </a:buClr>
              <a:buSzPts val="1800"/>
              <a:buNone/>
            </a:pPr>
            <a:r>
              <a:rPr b="1" lang="en-US" sz="2000">
                <a:solidFill>
                  <a:srgbClr val="338076"/>
                </a:solidFill>
                <a:latin typeface="Arial"/>
                <a:ea typeface="Arial"/>
                <a:cs typeface="Arial"/>
                <a:sym typeface="Arial"/>
              </a:rPr>
              <a:t>Стъпка</a:t>
            </a:r>
            <a:r>
              <a:rPr b="1" i="0" lang="en-US" sz="2000">
                <a:solidFill>
                  <a:srgbClr val="338076"/>
                </a:solidFill>
                <a:latin typeface="Arial"/>
                <a:ea typeface="Arial"/>
                <a:cs typeface="Arial"/>
                <a:sym typeface="Arial"/>
              </a:rPr>
              <a:t> 6</a:t>
            </a:r>
            <a:r>
              <a:rPr b="0" i="0" lang="en-US" sz="2000">
                <a:solidFill>
                  <a:srgbClr val="338076"/>
                </a:solidFill>
                <a:latin typeface="Arial"/>
                <a:ea typeface="Arial"/>
                <a:cs typeface="Arial"/>
                <a:sym typeface="Arial"/>
              </a:rPr>
              <a:t> </a:t>
            </a:r>
            <a:endParaRPr b="0" i="0" sz="1800">
              <a:latin typeface="Arial"/>
              <a:ea typeface="Arial"/>
              <a:cs typeface="Arial"/>
              <a:sym typeface="Arial"/>
            </a:endParaRPr>
          </a:p>
          <a:p>
            <a:pPr indent="-171450" lvl="0" marL="285750" rtl="0" algn="l">
              <a:lnSpc>
                <a:spcPct val="90000"/>
              </a:lnSpc>
              <a:spcBef>
                <a:spcPts val="1000"/>
              </a:spcBef>
              <a:spcAft>
                <a:spcPts val="0"/>
              </a:spcAft>
              <a:buClr>
                <a:schemeClr val="lt2"/>
              </a:buClr>
              <a:buSzPts val="1800"/>
              <a:buFont typeface="Noto Sans Symbols"/>
              <a:buNone/>
            </a:pPr>
            <a:r>
              <a:t/>
            </a:r>
            <a:endParaRPr b="0" i="0" sz="1800">
              <a:latin typeface="Arial"/>
              <a:ea typeface="Arial"/>
              <a:cs typeface="Arial"/>
              <a:sym typeface="Arial"/>
            </a:endParaRPr>
          </a:p>
          <a:p>
            <a:pPr indent="-285750" lvl="0" marL="285750" rtl="0" algn="just">
              <a:lnSpc>
                <a:spcPct val="90000"/>
              </a:lnSpc>
              <a:spcBef>
                <a:spcPts val="1000"/>
              </a:spcBef>
              <a:spcAft>
                <a:spcPts val="0"/>
              </a:spcAft>
              <a:buClr>
                <a:schemeClr val="lt2"/>
              </a:buClr>
              <a:buSzPts val="1800"/>
              <a:buFont typeface="Arial"/>
              <a:buChar char="•"/>
            </a:pPr>
            <a:r>
              <a:rPr b="0" i="0" lang="en-US" sz="1800">
                <a:latin typeface="Arial"/>
                <a:ea typeface="Arial"/>
                <a:cs typeface="Arial"/>
                <a:sym typeface="Arial"/>
              </a:rPr>
              <a:t>Отделете си достатъчно време или планирайте друга сесия, за да анализирате отново резултатите или целите от първите три до пет обучителни сесии, определени в процеса на оценка на нуждите. </a:t>
            </a:r>
            <a:endParaRPr/>
          </a:p>
          <a:p>
            <a:pPr indent="-285750" lvl="0" marL="285750" rtl="0" algn="just">
              <a:lnSpc>
                <a:spcPct val="90000"/>
              </a:lnSpc>
              <a:spcBef>
                <a:spcPts val="1000"/>
              </a:spcBef>
              <a:spcAft>
                <a:spcPts val="0"/>
              </a:spcAft>
              <a:buClr>
                <a:schemeClr val="lt2"/>
              </a:buClr>
              <a:buSzPts val="1800"/>
              <a:buFont typeface="Arial"/>
              <a:buChar char="•"/>
            </a:pPr>
            <a:r>
              <a:rPr lang="en-US"/>
              <a:t>Т</a:t>
            </a:r>
            <a:r>
              <a:rPr b="0" i="0" lang="en-US" sz="1800">
                <a:latin typeface="Arial"/>
                <a:ea typeface="Arial"/>
                <a:cs typeface="Arial"/>
                <a:sym typeface="Arial"/>
              </a:rPr>
              <a:t>ова ще ви помогне да планирате обучение, което ще отговори на нуждите на служителите ви. Можете да планирате повече брейнсторминг сесии на по-късен етап, в които да включите различни поколения служители, което ще насърчи диалога между поколенията на работното място, но като цяло ще забележите, че трябва да повторите процеса на оценка на нуждите  след първите няколко обучителни сесии</a:t>
            </a:r>
            <a:endParaRPr/>
          </a:p>
          <a:p>
            <a:pPr indent="0" lvl="0" marL="0" rtl="0" algn="l">
              <a:lnSpc>
                <a:spcPct val="90000"/>
              </a:lnSpc>
              <a:spcBef>
                <a:spcPts val="1000"/>
              </a:spcBef>
              <a:spcAft>
                <a:spcPts val="0"/>
              </a:spcAft>
              <a:buClr>
                <a:schemeClr val="lt2"/>
              </a:buClr>
              <a:buSzPts val="1800"/>
              <a:buNone/>
            </a:pPr>
            <a:r>
              <a:t/>
            </a:r>
            <a:endParaRPr b="0" i="0">
              <a:solidFill>
                <a:srgbClr val="000000"/>
              </a:solidFill>
              <a:latin typeface="Arial"/>
              <a:ea typeface="Arial"/>
              <a:cs typeface="Arial"/>
              <a:sym typeface="Arial"/>
            </a:endParaRPr>
          </a:p>
        </p:txBody>
      </p:sp>
      <p:pic>
        <p:nvPicPr>
          <p:cNvPr descr="People working on ideas" id="194" name="Google Shape;194;p15"/>
          <p:cNvPicPr preferRelativeResize="0"/>
          <p:nvPr>
            <p:ph idx="2" type="body"/>
          </p:nvPr>
        </p:nvPicPr>
        <p:blipFill rotWithShape="1">
          <a:blip r:embed="rId3">
            <a:alphaModFix/>
          </a:blip>
          <a:srcRect b="0" l="0" r="0" t="0"/>
          <a:stretch/>
        </p:blipFill>
        <p:spPr>
          <a:xfrm>
            <a:off x="7105286" y="3099923"/>
            <a:ext cx="3441221" cy="2251567"/>
          </a:xfrm>
          <a:prstGeom prst="rect">
            <a:avLst/>
          </a:prstGeom>
          <a:noFill/>
          <a:ln>
            <a:noFill/>
          </a:ln>
        </p:spPr>
      </p:pic>
      <p:sp>
        <p:nvSpPr>
          <p:cNvPr id="195" name="Google Shape;195;p15"/>
          <p:cNvSpPr txBox="1"/>
          <p:nvPr>
            <p:ph idx="3" type="body"/>
          </p:nvPr>
        </p:nvSpPr>
        <p:spPr>
          <a:xfrm>
            <a:off x="97969" y="797521"/>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aphicFrame>
        <p:nvGraphicFramePr>
          <p:cNvPr id="201" name="Google Shape;201;p16"/>
          <p:cNvGraphicFramePr/>
          <p:nvPr/>
        </p:nvGraphicFramePr>
        <p:xfrm>
          <a:off x="2536134" y="2002685"/>
          <a:ext cx="3000000" cy="3000000"/>
        </p:xfrm>
        <a:graphic>
          <a:graphicData uri="http://schemas.openxmlformats.org/drawingml/2006/table">
            <a:tbl>
              <a:tblPr>
                <a:noFill/>
                <a:tableStyleId>{60C90BF2-2B06-4AEC-AED8-700EBE45578A}</a:tableStyleId>
              </a:tblPr>
              <a:tblGrid>
                <a:gridCol w="1705950"/>
                <a:gridCol w="5051825"/>
              </a:tblGrid>
              <a:tr h="6081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Изпълнение: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Тази дейност е предназначена да се изпълни на живо, но може лесно да се адаптира, така че да се проведе и онлайн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13736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Цел: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Целите са следните:</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Определение на целите на организацията</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подходящо поведение на работното място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пропуски между целите на организацията и ключовите умения на персонала</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11637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Умения: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Решаване на проблеми: </a:t>
                      </a:r>
                      <a:r>
                        <a:rPr b="0" i="0" lang="en-US" sz="1400" u="none" cap="none" strike="noStrike">
                          <a:solidFill>
                            <a:srgbClr val="636A6F"/>
                          </a:solidFill>
                          <a:latin typeface="Arial"/>
                          <a:ea typeface="Arial"/>
                          <a:cs typeface="Arial"/>
                          <a:sym typeface="Arial"/>
                        </a:rPr>
                        <a:t>бързо определяне на основния проблем и прилагане на решение</a:t>
                      </a:r>
                      <a:endParaRPr/>
                    </a:p>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Стратегическо мислене:</a:t>
                      </a:r>
                      <a:r>
                        <a:rPr b="0" i="0" lang="en-US" sz="1400" u="none" cap="none" strike="noStrike">
                          <a:solidFill>
                            <a:srgbClr val="636A6F"/>
                          </a:solidFill>
                          <a:latin typeface="Arial"/>
                          <a:ea typeface="Arial"/>
                          <a:cs typeface="Arial"/>
                          <a:sym typeface="Arial"/>
                        </a:rPr>
                        <a:t> мисловен процес, прилаган от индивида в дадени обстоятелства за постигане на цел или набор от цели  </a:t>
                      </a:r>
                      <a:endParaRPr b="0" i="0" sz="1400" u="none" cap="none" strike="noStrike"/>
                    </a:p>
                    <a:p>
                      <a:pPr indent="0" lvl="0" marL="0" marR="0" rtl="0" algn="just">
                        <a:lnSpc>
                          <a:spcPct val="100000"/>
                        </a:lnSpc>
                        <a:spcBef>
                          <a:spcPts val="0"/>
                        </a:spcBef>
                        <a:spcAft>
                          <a:spcPts val="0"/>
                        </a:spcAft>
                        <a:buClr>
                          <a:srgbClr val="636A6F"/>
                        </a:buClr>
                        <a:buSzPts val="1400"/>
                        <a:buFont typeface="Arial"/>
                        <a:buNone/>
                      </a:pPr>
                      <a:r>
                        <a:t/>
                      </a:r>
                      <a:endParaRPr b="0" i="0" sz="1400" u="none" cap="none" strike="noStrike">
                        <a:latin typeface="Arial"/>
                        <a:ea typeface="Arial"/>
                        <a:cs typeface="Arial"/>
                        <a:sym typeface="Arial"/>
                      </a:endParaRPr>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6081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Времетраене: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1 час</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bl>
          </a:graphicData>
        </a:graphic>
      </p:graphicFrame>
      <p:sp>
        <p:nvSpPr>
          <p:cNvPr id="202" name="Google Shape;202;p16"/>
          <p:cNvSpPr txBox="1"/>
          <p:nvPr>
            <p:ph idx="3" type="body"/>
          </p:nvPr>
        </p:nvSpPr>
        <p:spPr>
          <a:xfrm>
            <a:off x="0" y="775645"/>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pSp>
        <p:nvGrpSpPr>
          <p:cNvPr id="208" name="Google Shape;208;p17"/>
          <p:cNvGrpSpPr/>
          <p:nvPr/>
        </p:nvGrpSpPr>
        <p:grpSpPr>
          <a:xfrm>
            <a:off x="1233712" y="2259404"/>
            <a:ext cx="4542973" cy="4242996"/>
            <a:chOff x="64286" y="658786"/>
            <a:chExt cx="3705928" cy="3705928"/>
          </a:xfrm>
        </p:grpSpPr>
        <p:sp>
          <p:nvSpPr>
            <p:cNvPr id="209" name="Google Shape;209;p17"/>
            <p:cNvSpPr/>
            <p:nvPr/>
          </p:nvSpPr>
          <p:spPr>
            <a:xfrm rot="-5400000">
              <a:off x="64286" y="658786"/>
              <a:ext cx="3705928" cy="3705928"/>
            </a:xfrm>
            <a:prstGeom prst="downArrow">
              <a:avLst>
                <a:gd fmla="val 50000" name="adj1"/>
                <a:gd fmla="val 35000" name="adj2"/>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7"/>
            <p:cNvSpPr txBox="1"/>
            <p:nvPr/>
          </p:nvSpPr>
          <p:spPr>
            <a:xfrm>
              <a:off x="235072" y="1846525"/>
              <a:ext cx="2886605" cy="1632857"/>
            </a:xfrm>
            <a:prstGeom prst="rect">
              <a:avLst/>
            </a:prstGeom>
            <a:noFill/>
            <a:ln>
              <a:noFill/>
            </a:ln>
          </p:spPr>
          <p:txBody>
            <a:bodyPr anchorCtr="0" anchor="ctr" bIns="128000" lIns="128000" spcFirstLastPara="1" rIns="128000" wrap="square" tIns="128000">
              <a:noAutofit/>
            </a:bodyPr>
            <a:lstStyle/>
            <a:p>
              <a:pPr indent="0" lvl="0" marL="0" marR="0" rtl="0" algn="l">
                <a:lnSpc>
                  <a:spcPct val="90000"/>
                </a:lnSpc>
                <a:spcBef>
                  <a:spcPts val="0"/>
                </a:spcBef>
                <a:spcAft>
                  <a:spcPts val="0"/>
                </a:spcAft>
                <a:buNone/>
              </a:pPr>
              <a:r>
                <a:rPr b="0" i="0" lang="en-US" sz="1800" u="none" cap="none" strike="noStrike">
                  <a:solidFill>
                    <a:srgbClr val="36383A"/>
                  </a:solidFill>
                  <a:latin typeface="Arial"/>
                  <a:ea typeface="Arial"/>
                  <a:cs typeface="Arial"/>
                  <a:sym typeface="Arial"/>
                </a:rPr>
                <a:t>Тази дейност ще бъде изпълнена по следния начин:</a:t>
              </a:r>
              <a:endParaRPr b="0" i="0" sz="1800" u="none" cap="none" strike="noStrike">
                <a:solidFill>
                  <a:srgbClr val="36383A"/>
                </a:solidFill>
                <a:latin typeface="Arial"/>
                <a:ea typeface="Arial"/>
                <a:cs typeface="Arial"/>
                <a:sym typeface="Arial"/>
              </a:endParaRPr>
            </a:p>
            <a:p>
              <a:pPr indent="0" lvl="0" marL="0" marR="0" rtl="0" algn="ctr">
                <a:lnSpc>
                  <a:spcPct val="90000"/>
                </a:lnSpc>
                <a:spcBef>
                  <a:spcPts val="0"/>
                </a:spcBef>
                <a:spcAft>
                  <a:spcPts val="0"/>
                </a:spcAft>
                <a:buClr>
                  <a:srgbClr val="151617"/>
                </a:buClr>
                <a:buSzPts val="1800"/>
                <a:buFont typeface="Arial"/>
                <a:buNone/>
              </a:pPr>
              <a:r>
                <a:t/>
              </a:r>
              <a:endParaRPr b="0" i="0" sz="1400" u="none" cap="none" strike="noStrike">
                <a:solidFill>
                  <a:srgbClr val="000000"/>
                </a:solidFill>
                <a:latin typeface="Arial"/>
                <a:ea typeface="Arial"/>
                <a:cs typeface="Arial"/>
                <a:sym typeface="Arial"/>
              </a:endParaRPr>
            </a:p>
          </p:txBody>
        </p:sp>
      </p:grpSp>
      <p:sp>
        <p:nvSpPr>
          <p:cNvPr id="211" name="Google Shape;211;p17"/>
          <p:cNvSpPr txBox="1"/>
          <p:nvPr>
            <p:ph idx="3" type="body"/>
          </p:nvPr>
        </p:nvSpPr>
        <p:spPr>
          <a:xfrm>
            <a:off x="67622" y="522090"/>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p:txBody>
      </p:sp>
      <p:sp>
        <p:nvSpPr>
          <p:cNvPr id="212" name="Google Shape;212;p17"/>
          <p:cNvSpPr/>
          <p:nvPr/>
        </p:nvSpPr>
        <p:spPr>
          <a:xfrm>
            <a:off x="6415316" y="2306575"/>
            <a:ext cx="4911990" cy="4195826"/>
          </a:xfrm>
          <a:prstGeom prst="leftArrow">
            <a:avLst>
              <a:gd fmla="val 50000" name="adj1"/>
              <a:gd fmla="val 50000" name="adj2"/>
            </a:avLst>
          </a:prstGeom>
          <a:solidFill>
            <a:schemeClr val="accent1"/>
          </a:solidFill>
          <a:ln cap="flat" cmpd="sng" w="25400">
            <a:solidFill>
              <a:srgbClr val="B25C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338076"/>
                </a:solidFill>
                <a:latin typeface="Arial"/>
                <a:ea typeface="Arial"/>
                <a:cs typeface="Arial"/>
                <a:sym typeface="Arial"/>
              </a:rPr>
              <a:t>Стъпка 1: </a:t>
            </a:r>
            <a:r>
              <a:rPr b="1" i="0" lang="en-US" sz="1800" u="none" cap="none" strike="noStrike">
                <a:solidFill>
                  <a:srgbClr val="151617"/>
                </a:solidFill>
                <a:latin typeface="Arial"/>
                <a:ea typeface="Arial"/>
                <a:cs typeface="Arial"/>
                <a:sym typeface="Arial"/>
              </a:rPr>
              <a:t>Помислете за бизнес целите си</a:t>
            </a:r>
            <a:endParaRPr/>
          </a:p>
          <a:p>
            <a:pPr indent="0" lvl="0" marL="0" marR="0" rtl="0" algn="l">
              <a:lnSpc>
                <a:spcPct val="100000"/>
              </a:lnSpc>
              <a:spcBef>
                <a:spcPts val="0"/>
              </a:spcBef>
              <a:spcAft>
                <a:spcPts val="0"/>
              </a:spcAft>
              <a:buNone/>
            </a:pPr>
            <a:r>
              <a:rPr b="0" i="0" lang="en-US" sz="1800" u="none" cap="none" strike="noStrike">
                <a:solidFill>
                  <a:srgbClr val="36383A"/>
                </a:solidFill>
                <a:latin typeface="Arial"/>
                <a:ea typeface="Arial"/>
                <a:cs typeface="Arial"/>
                <a:sym typeface="Arial"/>
              </a:rPr>
              <a:t>Фокусирайте се върху бизнес целите. Тези цели могат да бъдат както по-общи цели на бизнеса, така и цели, които са специфични за даден отдел</a:t>
            </a:r>
            <a:r>
              <a:rPr b="0" i="0" lang="en-US" sz="1800" u="none" cap="none" strike="noStrike">
                <a:solidFill>
                  <a:srgbClr val="151617"/>
                </a:solidFill>
                <a:latin typeface="Arial"/>
                <a:ea typeface="Arial"/>
                <a:cs typeface="Arial"/>
                <a:sym typeface="Arial"/>
              </a:rPr>
              <a:t>. </a:t>
            </a:r>
            <a:endParaRPr b="0" i="0" sz="1800" u="none" cap="none" strike="noStrike">
              <a:solidFill>
                <a:srgbClr val="151617"/>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pSp>
        <p:nvGrpSpPr>
          <p:cNvPr id="218" name="Google Shape;218;p18"/>
          <p:cNvGrpSpPr/>
          <p:nvPr/>
        </p:nvGrpSpPr>
        <p:grpSpPr>
          <a:xfrm>
            <a:off x="4125325" y="1579171"/>
            <a:ext cx="4018550" cy="5080698"/>
            <a:chOff x="1087642" y="25"/>
            <a:chExt cx="3078232" cy="4616578"/>
          </a:xfrm>
        </p:grpSpPr>
        <p:sp>
          <p:nvSpPr>
            <p:cNvPr id="219" name="Google Shape;219;p18"/>
            <p:cNvSpPr/>
            <p:nvPr/>
          </p:nvSpPr>
          <p:spPr>
            <a:xfrm>
              <a:off x="2427126" y="1759235"/>
              <a:ext cx="91440" cy="805727"/>
            </a:xfrm>
            <a:custGeom>
              <a:rect b="b" l="l" r="r" t="t"/>
              <a:pathLst>
                <a:path extrusionOk="0" h="120000" w="120000">
                  <a:moveTo>
                    <a:pt x="60000" y="0"/>
                  </a:moveTo>
                  <a:lnTo>
                    <a:pt x="60000" y="120000"/>
                  </a:lnTo>
                </a:path>
              </a:pathLst>
            </a:custGeom>
            <a:noFill/>
            <a:ln cap="flat" cmpd="sng" w="12700">
              <a:solidFill>
                <a:srgbClr val="C16449"/>
              </a:solidFill>
              <a:prstDash val="solid"/>
              <a:miter lim="800000"/>
              <a:headEnd len="sm" w="sm" type="none"/>
              <a:tailEnd len="sm" w="sm" type="none"/>
            </a:ln>
          </p:spPr>
        </p:sp>
        <p:sp>
          <p:nvSpPr>
            <p:cNvPr id="220" name="Google Shape;220;p18"/>
            <p:cNvSpPr/>
            <p:nvPr/>
          </p:nvSpPr>
          <p:spPr>
            <a:xfrm>
              <a:off x="1087642" y="25"/>
              <a:ext cx="2770409" cy="1759209"/>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8"/>
            <p:cNvSpPr/>
            <p:nvPr/>
          </p:nvSpPr>
          <p:spPr>
            <a:xfrm>
              <a:off x="1395465" y="292457"/>
              <a:ext cx="2770409" cy="1759209"/>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8"/>
            <p:cNvSpPr txBox="1"/>
            <p:nvPr/>
          </p:nvSpPr>
          <p:spPr>
            <a:xfrm>
              <a:off x="1446990" y="343982"/>
              <a:ext cx="2667359" cy="1656159"/>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rgbClr val="338076"/>
                </a:buClr>
                <a:buSzPts val="1500"/>
                <a:buFont typeface="Arial"/>
                <a:buNone/>
              </a:pPr>
              <a:r>
                <a:rPr b="1" i="0" lang="en-US" sz="1500" u="none" cap="none" strike="noStrike">
                  <a:solidFill>
                    <a:srgbClr val="338076"/>
                  </a:solidFill>
                  <a:latin typeface="Arial"/>
                  <a:ea typeface="Arial"/>
                  <a:cs typeface="Arial"/>
                  <a:sym typeface="Arial"/>
                </a:rPr>
                <a:t>Стъпка 2: </a:t>
              </a:r>
              <a:r>
                <a:rPr b="1" i="0" lang="en-US" sz="1600" u="none" cap="none" strike="noStrike">
                  <a:solidFill>
                    <a:schemeClr val="dk1"/>
                  </a:solidFill>
                  <a:latin typeface="Arial"/>
                  <a:ea typeface="Arial"/>
                  <a:cs typeface="Arial"/>
                  <a:sym typeface="Arial"/>
                </a:rPr>
                <a:t>Помислете за умения, които ще ви помогнат да постигнете тези цели</a:t>
              </a:r>
              <a:endParaRPr b="0" i="0" sz="1500" u="none" cap="none" strike="noStrike">
                <a:solidFill>
                  <a:schemeClr val="dk1"/>
                </a:solidFill>
                <a:latin typeface="Arial"/>
                <a:ea typeface="Arial"/>
                <a:cs typeface="Arial"/>
                <a:sym typeface="Arial"/>
              </a:endParaRPr>
            </a:p>
          </p:txBody>
        </p:sp>
        <p:sp>
          <p:nvSpPr>
            <p:cNvPr id="223" name="Google Shape;223;p18"/>
            <p:cNvSpPr/>
            <p:nvPr/>
          </p:nvSpPr>
          <p:spPr>
            <a:xfrm>
              <a:off x="1087642" y="2564962"/>
              <a:ext cx="2770409" cy="1759209"/>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a:off x="1395465" y="2857394"/>
              <a:ext cx="2770409" cy="1759209"/>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8"/>
            <p:cNvSpPr txBox="1"/>
            <p:nvPr/>
          </p:nvSpPr>
          <p:spPr>
            <a:xfrm>
              <a:off x="1395465" y="2879665"/>
              <a:ext cx="2667359" cy="1656159"/>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Arial"/>
                <a:buNone/>
              </a:pPr>
              <a:r>
                <a:rPr b="0" i="0" lang="en-US" sz="1500" u="none" cap="none" strike="noStrike">
                  <a:solidFill>
                    <a:schemeClr val="dk1"/>
                  </a:solidFill>
                  <a:latin typeface="Arial"/>
                  <a:ea typeface="Arial"/>
                  <a:cs typeface="Arial"/>
                  <a:sym typeface="Arial"/>
                </a:rPr>
                <a:t>Фокусирайте се върху необходимите умения, които ще доведат до постигането на тези цели. Например, ако искате да привлечете повече потенциални клиенти чрез вашия екип по продажби, тогава трябва да се уверите, че техните умения са актуални. </a:t>
              </a:r>
              <a:endParaRPr b="0" i="0" sz="1500" u="none" cap="none" strike="noStrike">
                <a:solidFill>
                  <a:schemeClr val="dk1"/>
                </a:solidFill>
                <a:latin typeface="Arial"/>
                <a:ea typeface="Arial"/>
                <a:cs typeface="Arial"/>
                <a:sym typeface="Arial"/>
              </a:endParaRPr>
            </a:p>
          </p:txBody>
        </p:sp>
      </p:grpSp>
      <p:sp>
        <p:nvSpPr>
          <p:cNvPr id="226" name="Google Shape;226;p18"/>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l">
              <a:lnSpc>
                <a:spcPct val="90000"/>
              </a:lnSpc>
              <a:spcBef>
                <a:spcPts val="0"/>
              </a:spcBef>
              <a:spcAft>
                <a:spcPts val="0"/>
              </a:spcAft>
              <a:buClr>
                <a:schemeClr val="lt2"/>
              </a:buClr>
              <a:buSzPts val="1800"/>
              <a:buFont typeface="Noto Sans Symbols"/>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227" name="Google Shape;227;p18"/>
          <p:cNvSpPr txBox="1"/>
          <p:nvPr>
            <p:ph idx="3" type="body"/>
          </p:nvPr>
        </p:nvSpPr>
        <p:spPr>
          <a:xfrm>
            <a:off x="21182" y="822031"/>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pSp>
        <p:nvGrpSpPr>
          <p:cNvPr id="234" name="Google Shape;234;p19"/>
          <p:cNvGrpSpPr/>
          <p:nvPr/>
        </p:nvGrpSpPr>
        <p:grpSpPr>
          <a:xfrm>
            <a:off x="1367851" y="1464140"/>
            <a:ext cx="5910944" cy="5149387"/>
            <a:chOff x="1269880" y="1456"/>
            <a:chExt cx="4763529" cy="5149387"/>
          </a:xfrm>
        </p:grpSpPr>
        <p:sp>
          <p:nvSpPr>
            <p:cNvPr id="235" name="Google Shape;235;p19"/>
            <p:cNvSpPr/>
            <p:nvPr/>
          </p:nvSpPr>
          <p:spPr>
            <a:xfrm>
              <a:off x="3428870" y="2025193"/>
              <a:ext cx="91440" cy="765509"/>
            </a:xfrm>
            <a:custGeom>
              <a:rect b="b" l="l" r="r" t="t"/>
              <a:pathLst>
                <a:path extrusionOk="0" h="120000" w="120000">
                  <a:moveTo>
                    <a:pt x="60000" y="0"/>
                  </a:moveTo>
                  <a:lnTo>
                    <a:pt x="60000" y="73719"/>
                  </a:lnTo>
                  <a:lnTo>
                    <a:pt x="107512" y="73719"/>
                  </a:lnTo>
                  <a:lnTo>
                    <a:pt x="107512" y="120000"/>
                  </a:lnTo>
                </a:path>
              </a:pathLst>
            </a:custGeom>
            <a:noFill/>
            <a:ln cap="flat" cmpd="sng" w="12700">
              <a:solidFill>
                <a:srgbClr val="C16449"/>
              </a:solidFill>
              <a:prstDash val="solid"/>
              <a:miter lim="800000"/>
              <a:headEnd len="sm" w="sm" type="none"/>
              <a:tailEnd len="sm" w="sm" type="none"/>
            </a:ln>
          </p:spPr>
        </p:sp>
        <p:sp>
          <p:nvSpPr>
            <p:cNvPr id="236" name="Google Shape;236;p19"/>
            <p:cNvSpPr/>
            <p:nvPr/>
          </p:nvSpPr>
          <p:spPr>
            <a:xfrm>
              <a:off x="1269880" y="1456"/>
              <a:ext cx="4409420" cy="2023737"/>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a:off x="1623989" y="337860"/>
              <a:ext cx="4409420" cy="2023737"/>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9"/>
            <p:cNvSpPr txBox="1"/>
            <p:nvPr/>
          </p:nvSpPr>
          <p:spPr>
            <a:xfrm>
              <a:off x="1683262" y="397133"/>
              <a:ext cx="4290874" cy="190519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338076"/>
                </a:buClr>
                <a:buSzPts val="1800"/>
                <a:buFont typeface="Arial"/>
                <a:buNone/>
              </a:pPr>
              <a:r>
                <a:rPr b="1" i="0" lang="en-US" sz="1800" u="none" cap="none" strike="noStrike">
                  <a:solidFill>
                    <a:srgbClr val="338076"/>
                  </a:solidFill>
                  <a:latin typeface="Arial"/>
                  <a:ea typeface="Arial"/>
                  <a:cs typeface="Arial"/>
                  <a:sym typeface="Arial"/>
                </a:rPr>
                <a:t>Стъпка 3:</a:t>
              </a:r>
              <a:endParaRPr/>
            </a:p>
          </p:txBody>
        </p:sp>
        <p:sp>
          <p:nvSpPr>
            <p:cNvPr id="239" name="Google Shape;239;p19"/>
            <p:cNvSpPr/>
            <p:nvPr/>
          </p:nvSpPr>
          <p:spPr>
            <a:xfrm>
              <a:off x="1546207" y="2790702"/>
              <a:ext cx="3929173" cy="2023737"/>
            </a:xfrm>
            <a:prstGeom prst="roundRect">
              <a:avLst>
                <a:gd fmla="val 10000" name="adj"/>
              </a:avLst>
            </a:prstGeom>
            <a:solidFill>
              <a:srgbClr val="F27E5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1900317" y="3127106"/>
              <a:ext cx="3929173" cy="2023737"/>
            </a:xfrm>
            <a:prstGeom prst="roundRect">
              <a:avLst>
                <a:gd fmla="val 10000" name="adj"/>
              </a:avLst>
            </a:prstGeom>
            <a:solidFill>
              <a:schemeClr val="lt1">
                <a:alpha val="89411"/>
              </a:schemeClr>
            </a:solidFill>
            <a:ln cap="flat" cmpd="sng" w="12700">
              <a:solidFill>
                <a:srgbClr val="F27E5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txBox="1"/>
            <p:nvPr/>
          </p:nvSpPr>
          <p:spPr>
            <a:xfrm>
              <a:off x="1959590" y="3186379"/>
              <a:ext cx="3810627" cy="190519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dk1"/>
                  </a:solidFill>
                  <a:latin typeface="Arial"/>
                  <a:ea typeface="Arial"/>
                  <a:cs typeface="Arial"/>
                  <a:sym typeface="Arial"/>
                </a:rPr>
                <a:t>След като определите уменията, от които вашият бизнес се нуждае, за да се развива, е време да оцените всички умения, които всеки член от персонала притежава в момента. Това може да се направи или чрез проверка на минало обучение, което те са завършили, или чрез дискусии с мениджърите на екипите, за да сте сигурни, че имате пълна картина на всички  умения, с които разпологат. </a:t>
              </a:r>
              <a:endParaRPr b="0" i="0" sz="1600" u="none" cap="none" strike="noStrike">
                <a:solidFill>
                  <a:schemeClr val="dk1"/>
                </a:solidFill>
                <a:latin typeface="Arial"/>
                <a:ea typeface="Arial"/>
                <a:cs typeface="Arial"/>
                <a:sym typeface="Arial"/>
              </a:endParaRPr>
            </a:p>
          </p:txBody>
        </p:sp>
      </p:grpSp>
      <p:sp>
        <p:nvSpPr>
          <p:cNvPr id="242" name="Google Shape;242;p19"/>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b="0" i="0" sz="1800">
              <a:latin typeface="Arial"/>
              <a:ea typeface="Arial"/>
              <a:cs typeface="Arial"/>
              <a:sym typeface="Arial"/>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rPr b="0" i="0" lang="en-US" sz="1800">
                <a:latin typeface="Arial"/>
                <a:ea typeface="Arial"/>
                <a:cs typeface="Arial"/>
                <a:sym typeface="Arial"/>
              </a:rPr>
              <a:t> </a:t>
            </a:r>
            <a:endParaRPr b="0" i="0" sz="1800">
              <a:latin typeface="Arial"/>
              <a:ea typeface="Arial"/>
              <a:cs typeface="Arial"/>
              <a:sym typeface="Arial"/>
            </a:endParaRPr>
          </a:p>
        </p:txBody>
      </p:sp>
      <p:sp>
        <p:nvSpPr>
          <p:cNvPr id="243" name="Google Shape;243;p19"/>
          <p:cNvSpPr txBox="1"/>
          <p:nvPr>
            <p:ph idx="3" type="body"/>
          </p:nvPr>
        </p:nvSpPr>
        <p:spPr>
          <a:xfrm>
            <a:off x="0" y="903173"/>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latin typeface="Arial"/>
              <a:ea typeface="Arial"/>
              <a:cs typeface="Arial"/>
              <a:sym typeface="Arial"/>
            </a:endParaRPr>
          </a:p>
        </p:txBody>
      </p:sp>
      <p:pic>
        <p:nvPicPr>
          <p:cNvPr id="244" name="Google Shape;244;p19"/>
          <p:cNvPicPr preferRelativeResize="0"/>
          <p:nvPr/>
        </p:nvPicPr>
        <p:blipFill rotWithShape="1">
          <a:blip r:embed="rId3">
            <a:alphaModFix/>
          </a:blip>
          <a:srcRect b="0" l="0" r="0" t="0"/>
          <a:stretch/>
        </p:blipFill>
        <p:spPr>
          <a:xfrm>
            <a:off x="7477722" y="2937523"/>
            <a:ext cx="2673247" cy="20110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Въведение</a:t>
            </a:r>
            <a:endParaRPr/>
          </a:p>
        </p:txBody>
      </p:sp>
      <p:sp>
        <p:nvSpPr>
          <p:cNvPr id="65" name="Google Shape;65;p2"/>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latin typeface="Arial"/>
                <a:ea typeface="Arial"/>
                <a:cs typeface="Arial"/>
                <a:sym typeface="Arial"/>
              </a:rPr>
              <a:t>Този модул има за цел да предостави на целевата група знания и умения, необходими за идентифициране на потребностите в бизнеса от обучение между поколенията. </a:t>
            </a:r>
            <a:endParaRPr/>
          </a:p>
          <a:p>
            <a:pPr indent="0" lvl="0" marL="0" rtl="0" algn="just">
              <a:lnSpc>
                <a:spcPct val="90000"/>
              </a:lnSpc>
              <a:spcBef>
                <a:spcPts val="1000"/>
              </a:spcBef>
              <a:spcAft>
                <a:spcPts val="0"/>
              </a:spcAft>
              <a:buClr>
                <a:schemeClr val="lt2"/>
              </a:buClr>
              <a:buSzPts val="1800"/>
              <a:buNone/>
            </a:pPr>
            <a:r>
              <a:rPr lang="en-US"/>
              <a:t>Целева група</a:t>
            </a:r>
            <a:r>
              <a:rPr lang="en-US">
                <a:latin typeface="Arial"/>
                <a:ea typeface="Arial"/>
                <a:cs typeface="Arial"/>
                <a:sym typeface="Arial"/>
              </a:rPr>
              <a:t>:</a:t>
            </a:r>
            <a:endParaRPr/>
          </a:p>
          <a:p>
            <a:pPr indent="0" lvl="0" marL="0" rtl="0" algn="just">
              <a:lnSpc>
                <a:spcPct val="90000"/>
              </a:lnSpc>
              <a:spcBef>
                <a:spcPts val="1000"/>
              </a:spcBef>
              <a:spcAft>
                <a:spcPts val="0"/>
              </a:spcAft>
              <a:buClr>
                <a:schemeClr val="lt2"/>
              </a:buClr>
              <a:buSzPts val="1800"/>
              <a:buNone/>
            </a:pPr>
            <a:r>
              <a:t/>
            </a:r>
            <a:endParaRPr/>
          </a:p>
          <a:p>
            <a:pPr indent="-285750" lvl="0" marL="285750" rtl="0" algn="just">
              <a:lnSpc>
                <a:spcPct val="90000"/>
              </a:lnSpc>
              <a:spcBef>
                <a:spcPts val="1000"/>
              </a:spcBef>
              <a:spcAft>
                <a:spcPts val="0"/>
              </a:spcAft>
              <a:buClr>
                <a:schemeClr val="lt2"/>
              </a:buClr>
              <a:buSzPts val="1800"/>
              <a:buChar char="•"/>
            </a:pPr>
            <a:r>
              <a:rPr lang="en-US"/>
              <a:t>Мениджъри</a:t>
            </a:r>
            <a:r>
              <a:rPr lang="en-US">
                <a:latin typeface="Arial"/>
                <a:ea typeface="Arial"/>
                <a:cs typeface="Arial"/>
                <a:sym typeface="Arial"/>
              </a:rPr>
              <a:t>, </a:t>
            </a:r>
            <a:endParaRPr/>
          </a:p>
          <a:p>
            <a:pPr indent="-285750" lvl="0" marL="285750" rtl="0" algn="just">
              <a:lnSpc>
                <a:spcPct val="90000"/>
              </a:lnSpc>
              <a:spcBef>
                <a:spcPts val="1000"/>
              </a:spcBef>
              <a:spcAft>
                <a:spcPts val="0"/>
              </a:spcAft>
              <a:buSzPts val="1800"/>
              <a:buChar char="•"/>
            </a:pPr>
            <a:r>
              <a:rPr lang="en-US"/>
              <a:t>Специалисти</a:t>
            </a:r>
            <a:r>
              <a:rPr lang="en-US">
                <a:latin typeface="Arial"/>
                <a:ea typeface="Arial"/>
                <a:cs typeface="Arial"/>
                <a:sym typeface="Arial"/>
              </a:rPr>
              <a:t> по </a:t>
            </a:r>
            <a:r>
              <a:rPr lang="en-US"/>
              <a:t>ЧР </a:t>
            </a:r>
            <a:r>
              <a:rPr lang="en-US">
                <a:latin typeface="Arial"/>
                <a:ea typeface="Arial"/>
                <a:cs typeface="Arial"/>
                <a:sym typeface="Arial"/>
              </a:rPr>
              <a:t>и </a:t>
            </a:r>
            <a:endParaRPr/>
          </a:p>
          <a:p>
            <a:pPr indent="-285750" lvl="0" marL="285750" rtl="0" algn="just">
              <a:lnSpc>
                <a:spcPct val="90000"/>
              </a:lnSpc>
              <a:spcBef>
                <a:spcPts val="1000"/>
              </a:spcBef>
              <a:spcAft>
                <a:spcPts val="0"/>
              </a:spcAft>
              <a:buClr>
                <a:schemeClr val="lt2"/>
              </a:buClr>
              <a:buSzPts val="1800"/>
              <a:buChar char="•"/>
            </a:pPr>
            <a:r>
              <a:rPr lang="en-US">
                <a:latin typeface="Arial"/>
                <a:ea typeface="Arial"/>
                <a:cs typeface="Arial"/>
                <a:sym typeface="Arial"/>
              </a:rPr>
              <a:t>Доставчици на професионално образование и обучение (доставчик на ПОО)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66" name="Google Shape;66;p2"/>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67" name="Google Shape;67;p2"/>
          <p:cNvSpPr txBox="1"/>
          <p:nvPr>
            <p:ph idx="3" type="body"/>
          </p:nvPr>
        </p:nvSpPr>
        <p:spPr>
          <a:xfrm>
            <a:off x="97970" y="878070"/>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Идентифициране на потребностите в бизнеса от обучение между поколенията</a:t>
            </a:r>
            <a:endParaRPr/>
          </a:p>
        </p:txBody>
      </p:sp>
      <p:pic>
        <p:nvPicPr>
          <p:cNvPr id="68" name="Google Shape;68;p2"/>
          <p:cNvPicPr preferRelativeResize="0"/>
          <p:nvPr/>
        </p:nvPicPr>
        <p:blipFill rotWithShape="1">
          <a:blip r:embed="rId3">
            <a:alphaModFix/>
          </a:blip>
          <a:srcRect b="0" l="0" r="0" t="0"/>
          <a:stretch/>
        </p:blipFill>
        <p:spPr>
          <a:xfrm>
            <a:off x="6859248" y="3120906"/>
            <a:ext cx="4548820" cy="2274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50" name="Google Shape;250;p20"/>
          <p:cNvSpPr txBox="1"/>
          <p:nvPr>
            <p:ph idx="1" type="body"/>
          </p:nvPr>
        </p:nvSpPr>
        <p:spPr>
          <a:xfrm>
            <a:off x="97970" y="1462684"/>
            <a:ext cx="11594357"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rPr b="1" lang="en-US" sz="2000">
                <a:solidFill>
                  <a:srgbClr val="338076"/>
                </a:solidFill>
                <a:latin typeface="Arial"/>
                <a:ea typeface="Arial"/>
                <a:cs typeface="Arial"/>
                <a:sym typeface="Arial"/>
              </a:rPr>
              <a:t>Стъпка</a:t>
            </a:r>
            <a:r>
              <a:rPr b="1" i="0" lang="en-US" sz="2000">
                <a:solidFill>
                  <a:srgbClr val="338076"/>
                </a:solidFill>
                <a:latin typeface="Arial"/>
                <a:ea typeface="Arial"/>
                <a:cs typeface="Arial"/>
                <a:sym typeface="Arial"/>
              </a:rPr>
              <a:t> 4</a:t>
            </a:r>
            <a:r>
              <a:rPr b="1" i="0" lang="en-US" sz="1800">
                <a:solidFill>
                  <a:srgbClr val="338076"/>
                </a:solidFill>
                <a:latin typeface="Arial"/>
                <a:ea typeface="Arial"/>
                <a:cs typeface="Arial"/>
                <a:sym typeface="Arial"/>
              </a:rPr>
              <a:t>: </a:t>
            </a:r>
            <a:r>
              <a:rPr b="1" i="0" lang="en-US" sz="1800">
                <a:solidFill>
                  <a:srgbClr val="52BAAD"/>
                </a:solidFill>
                <a:latin typeface="Arial"/>
                <a:ea typeface="Arial"/>
                <a:cs typeface="Arial"/>
                <a:sym typeface="Arial"/>
              </a:rPr>
              <a:t>Определяне на пропуските в знанията на персонала</a:t>
            </a:r>
            <a:endParaRPr b="0" i="0">
              <a:solidFill>
                <a:srgbClr val="52BAAD"/>
              </a:solidFill>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rPr b="0" i="0" lang="en-US" sz="1800">
                <a:latin typeface="Arial"/>
                <a:ea typeface="Arial"/>
                <a:cs typeface="Arial"/>
                <a:sym typeface="Arial"/>
              </a:rPr>
              <a:t> </a:t>
            </a:r>
            <a:endParaRPr/>
          </a:p>
          <a:p>
            <a:pPr indent="-171450" lvl="0" marL="285750" rtl="0" algn="l">
              <a:lnSpc>
                <a:spcPct val="90000"/>
              </a:lnSpc>
              <a:spcBef>
                <a:spcPts val="1000"/>
              </a:spcBef>
              <a:spcAft>
                <a:spcPts val="0"/>
              </a:spcAft>
              <a:buClr>
                <a:schemeClr val="lt2"/>
              </a:buClr>
              <a:buSzPts val="1800"/>
              <a:buFont typeface="Noto Sans Symbols"/>
              <a:buNone/>
            </a:pPr>
            <a:r>
              <a:t/>
            </a:r>
            <a:endParaRPr/>
          </a:p>
          <a:p>
            <a:pPr indent="0" lvl="0" marL="0" rtl="0" algn="ctr">
              <a:lnSpc>
                <a:spcPct val="90000"/>
              </a:lnSpc>
              <a:spcBef>
                <a:spcPts val="1000"/>
              </a:spcBef>
              <a:spcAft>
                <a:spcPts val="0"/>
              </a:spcAft>
              <a:buClr>
                <a:schemeClr val="lt2"/>
              </a:buClr>
              <a:buSzPts val="1800"/>
              <a:buNone/>
            </a:pPr>
            <a:r>
              <a:t/>
            </a:r>
            <a:endParaRPr b="0" i="0" sz="1800">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b="0" i="0" sz="1800">
              <a:latin typeface="Arial"/>
              <a:ea typeface="Arial"/>
              <a:cs typeface="Arial"/>
              <a:sym typeface="Arial"/>
            </a:endParaRPr>
          </a:p>
        </p:txBody>
      </p:sp>
      <p:sp>
        <p:nvSpPr>
          <p:cNvPr id="251" name="Google Shape;251;p20"/>
          <p:cNvSpPr txBox="1"/>
          <p:nvPr>
            <p:ph idx="3" type="body"/>
          </p:nvPr>
        </p:nvSpPr>
        <p:spPr>
          <a:xfrm>
            <a:off x="97970" y="580213"/>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p:txBody>
      </p:sp>
      <p:sp>
        <p:nvSpPr>
          <p:cNvPr id="252" name="Google Shape;252;p20"/>
          <p:cNvSpPr txBox="1"/>
          <p:nvPr/>
        </p:nvSpPr>
        <p:spPr>
          <a:xfrm>
            <a:off x="3306503" y="2274858"/>
            <a:ext cx="6145966"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“От съществено значение е да се провеждат обучения за употребата на нови системи и софтуер, които организацията желае да приложи  за постигане на  бизнес целите си. Много често, обаче,  може да не е необходимо официално обучение, тъй като служителите могат да се възползват от моментна помощ от колега, конструктивна обратна връзка или дори от промяна на работната задача (Morrison, 2017). </a:t>
            </a:r>
            <a:endParaRPr b="0" i="0" sz="1800" u="none" cap="none" strike="noStrike">
              <a:solidFill>
                <a:schemeClr val="lt2"/>
              </a:solidFill>
              <a:latin typeface="Arial"/>
              <a:ea typeface="Arial"/>
              <a:cs typeface="Arial"/>
              <a:sym typeface="Arial"/>
            </a:endParaRPr>
          </a:p>
        </p:txBody>
      </p:sp>
      <p:pic>
        <p:nvPicPr>
          <p:cNvPr id="253" name="Google Shape;253;p20"/>
          <p:cNvPicPr preferRelativeResize="0"/>
          <p:nvPr/>
        </p:nvPicPr>
        <p:blipFill rotWithShape="1">
          <a:blip r:embed="rId3">
            <a:alphaModFix/>
          </a:blip>
          <a:srcRect b="0" l="0" r="0" t="0"/>
          <a:stretch/>
        </p:blipFill>
        <p:spPr>
          <a:xfrm>
            <a:off x="6250898" y="4699388"/>
            <a:ext cx="1843224" cy="13039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59" name="Google Shape;259;p21"/>
          <p:cNvSpPr txBox="1"/>
          <p:nvPr>
            <p:ph idx="1" type="body"/>
          </p:nvPr>
        </p:nvSpPr>
        <p:spPr>
          <a:xfrm>
            <a:off x="97971" y="1462684"/>
            <a:ext cx="11275882"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8076"/>
              </a:buClr>
              <a:buSzPts val="1800"/>
              <a:buNone/>
            </a:pPr>
            <a:r>
              <a:rPr b="1" lang="en-US">
                <a:solidFill>
                  <a:srgbClr val="338076"/>
                </a:solidFill>
                <a:latin typeface="Arial"/>
                <a:ea typeface="Arial"/>
                <a:cs typeface="Arial"/>
                <a:sym typeface="Arial"/>
              </a:rPr>
              <a:t>Стъпка</a:t>
            </a:r>
            <a:r>
              <a:rPr b="1" i="0" lang="en-US" sz="1800">
                <a:solidFill>
                  <a:srgbClr val="338076"/>
                </a:solidFill>
                <a:latin typeface="Arial"/>
                <a:ea typeface="Arial"/>
                <a:cs typeface="Arial"/>
                <a:sym typeface="Arial"/>
              </a:rPr>
              <a:t> 5: </a:t>
            </a:r>
            <a:r>
              <a:rPr b="1" lang="en-US">
                <a:solidFill>
                  <a:srgbClr val="93D4CC"/>
                </a:solidFill>
                <a:latin typeface="Arial"/>
                <a:ea typeface="Arial"/>
                <a:cs typeface="Arial"/>
                <a:sym typeface="Arial"/>
              </a:rPr>
              <a:t>Планирайте обучението си</a:t>
            </a:r>
            <a:r>
              <a:rPr b="0" i="0" lang="en-US" sz="180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indent="-285750" lvl="0" marL="285750" rtl="0" algn="just">
              <a:lnSpc>
                <a:spcPct val="90000"/>
              </a:lnSpc>
              <a:spcBef>
                <a:spcPts val="1000"/>
              </a:spcBef>
              <a:spcAft>
                <a:spcPts val="0"/>
              </a:spcAft>
              <a:buClr>
                <a:srgbClr val="636A6F"/>
              </a:buClr>
              <a:buSzPts val="1800"/>
              <a:buFont typeface="Noto Sans Symbols"/>
              <a:buChar char="⮚"/>
            </a:pPr>
            <a:r>
              <a:rPr lang="en-US">
                <a:solidFill>
                  <a:srgbClr val="636A6F"/>
                </a:solidFill>
              </a:rPr>
              <a:t> Приоритизирайте учебните дейности, които ще бъдат организирани. Например, ако организацията желае да използва определен вид дигитални инструменти и техники, тя трябва да предложи на своите служители целенасочено обучение за това, да създаде нови набори от инструменти или да подобри използването на вече наличните ресурси за обучение, които не са били използвани правилно. </a:t>
            </a:r>
            <a:endParaRPr/>
          </a:p>
          <a:p>
            <a:pPr indent="-285750" lvl="0" marL="285750" rtl="0" algn="just">
              <a:lnSpc>
                <a:spcPct val="90000"/>
              </a:lnSpc>
              <a:spcBef>
                <a:spcPts val="1000"/>
              </a:spcBef>
              <a:spcAft>
                <a:spcPts val="0"/>
              </a:spcAft>
              <a:buClr>
                <a:srgbClr val="636A6F"/>
              </a:buClr>
              <a:buSzPts val="1800"/>
              <a:buFont typeface="Noto Sans Symbols"/>
              <a:buChar char="⮚"/>
            </a:pPr>
            <a:r>
              <a:rPr lang="en-US">
                <a:solidFill>
                  <a:srgbClr val="636A6F"/>
                </a:solidFill>
              </a:rPr>
              <a:t> Н</a:t>
            </a:r>
            <a:r>
              <a:rPr b="0" i="0" lang="en-US" sz="1800">
                <a:solidFill>
                  <a:srgbClr val="636A6F"/>
                </a:solidFill>
                <a:latin typeface="Arial"/>
                <a:ea typeface="Arial"/>
                <a:cs typeface="Arial"/>
                <a:sym typeface="Arial"/>
              </a:rPr>
              <a:t>е забравяйте да се погрижите за различните стилове на обучение на служителите от различи възрасти. Всяко поколение може да реагира по различен начин на всеки от стиловете на обучение, което може да е </a:t>
            </a:r>
            <a:r>
              <a:rPr lang="en-US">
                <a:solidFill>
                  <a:srgbClr val="636A6F"/>
                </a:solidFill>
              </a:rPr>
              <a:t>онлайн</a:t>
            </a:r>
            <a:r>
              <a:rPr b="0" i="0" lang="en-US" sz="1800">
                <a:solidFill>
                  <a:srgbClr val="636A6F"/>
                </a:solidFill>
                <a:latin typeface="Arial"/>
                <a:ea typeface="Arial"/>
                <a:cs typeface="Arial"/>
                <a:sym typeface="Arial"/>
              </a:rPr>
              <a:t>, на живо или </a:t>
            </a:r>
            <a:r>
              <a:rPr lang="en-US">
                <a:solidFill>
                  <a:srgbClr val="636A6F"/>
                </a:solidFill>
              </a:rPr>
              <a:t>комбинирано </a:t>
            </a:r>
            <a:r>
              <a:rPr b="0" i="0" lang="en-US" sz="1800">
                <a:solidFill>
                  <a:srgbClr val="636A6F"/>
                </a:solidFill>
                <a:latin typeface="Arial"/>
                <a:ea typeface="Arial"/>
                <a:cs typeface="Arial"/>
                <a:sym typeface="Arial"/>
              </a:rPr>
              <a:t>обучение. </a:t>
            </a:r>
            <a:endParaRPr/>
          </a:p>
          <a:p>
            <a:pPr indent="-285750" lvl="0" marL="285750" rtl="0" algn="just">
              <a:lnSpc>
                <a:spcPct val="90000"/>
              </a:lnSpc>
              <a:spcBef>
                <a:spcPts val="1000"/>
              </a:spcBef>
              <a:spcAft>
                <a:spcPts val="0"/>
              </a:spcAft>
              <a:buClr>
                <a:srgbClr val="636A6F"/>
              </a:buClr>
              <a:buSzPts val="1800"/>
              <a:buFont typeface="Noto Sans Symbols"/>
              <a:buChar char="⮚"/>
            </a:pPr>
            <a:r>
              <a:rPr b="0" i="0" lang="en-US" sz="1800">
                <a:solidFill>
                  <a:srgbClr val="636A6F"/>
                </a:solidFill>
                <a:latin typeface="Arial"/>
                <a:ea typeface="Arial"/>
                <a:cs typeface="Arial"/>
                <a:sym typeface="Arial"/>
              </a:rPr>
              <a:t>За по-възрастните служители би било добре да включите по-опитен лектор или човек на авторитетна позиция от вашата организация</a:t>
            </a:r>
            <a:r>
              <a:rPr lang="en-US">
                <a:solidFill>
                  <a:srgbClr val="636A6F"/>
                </a:solidFill>
              </a:rPr>
              <a:t>.</a:t>
            </a:r>
            <a:endParaRPr/>
          </a:p>
        </p:txBody>
      </p:sp>
      <p:sp>
        <p:nvSpPr>
          <p:cNvPr id="260" name="Google Shape;260;p21"/>
          <p:cNvSpPr txBox="1"/>
          <p:nvPr>
            <p:ph idx="3" type="body"/>
          </p:nvPr>
        </p:nvSpPr>
        <p:spPr>
          <a:xfrm>
            <a:off x="123824" y="579240"/>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66" name="Google Shape;266;p22"/>
          <p:cNvSpPr txBox="1"/>
          <p:nvPr>
            <p:ph idx="3" type="body"/>
          </p:nvPr>
        </p:nvSpPr>
        <p:spPr>
          <a:xfrm>
            <a:off x="97969" y="522090"/>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latin typeface="Arial"/>
                <a:ea typeface="Arial"/>
                <a:cs typeface="Arial"/>
                <a:sym typeface="Arial"/>
              </a:rPr>
              <a:t>Дейност 1.2 Разбиране на нуждите от обучение на организацията</a:t>
            </a:r>
            <a:endParaRPr>
              <a:latin typeface="Arial"/>
              <a:ea typeface="Arial"/>
              <a:cs typeface="Arial"/>
              <a:sym typeface="Arial"/>
            </a:endParaRPr>
          </a:p>
        </p:txBody>
      </p:sp>
      <p:sp>
        <p:nvSpPr>
          <p:cNvPr id="267" name="Google Shape;267;p22"/>
          <p:cNvSpPr/>
          <p:nvPr>
            <p:ph idx="1" type="body"/>
          </p:nvPr>
        </p:nvSpPr>
        <p:spPr>
          <a:xfrm>
            <a:off x="549688" y="1650671"/>
            <a:ext cx="2086634" cy="5018810"/>
          </a:xfrm>
          <a:prstGeom prst="flowChartProcess">
            <a:avLst/>
          </a:prstGeom>
          <a:solidFill>
            <a:schemeClr val="accent1"/>
          </a:solidFill>
          <a:ln cap="flat" cmpd="sng" w="12700">
            <a:solidFill>
              <a:srgbClr val="B25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SzPts val="1800"/>
              <a:buNone/>
            </a:pPr>
            <a:r>
              <a:rPr lang="en-US" sz="1100">
                <a:solidFill>
                  <a:srgbClr val="FFFFFF"/>
                </a:solidFill>
                <a:latin typeface="Arial"/>
                <a:ea typeface="Arial"/>
                <a:cs typeface="Arial"/>
                <a:sym typeface="Arial"/>
              </a:rPr>
              <a:t> </a:t>
            </a:r>
            <a:endParaRPr sz="1100">
              <a:solidFill>
                <a:srgbClr val="636A6F"/>
              </a:solidFill>
              <a:latin typeface="Arial"/>
              <a:ea typeface="Arial"/>
              <a:cs typeface="Arial"/>
              <a:sym typeface="Arial"/>
            </a:endParaRPr>
          </a:p>
          <a:p>
            <a:pPr indent="0" lvl="0" marL="0" marR="0" rtl="0" algn="ctr">
              <a:lnSpc>
                <a:spcPct val="107000"/>
              </a:lnSpc>
              <a:spcBef>
                <a:spcPts val="800"/>
              </a:spcBef>
              <a:spcAft>
                <a:spcPts val="0"/>
              </a:spcAft>
              <a:buSzPts val="1800"/>
              <a:buNone/>
            </a:pPr>
            <a:r>
              <a:rPr b="1" lang="en-US" sz="1600">
                <a:solidFill>
                  <a:srgbClr val="FFFFFF"/>
                </a:solidFill>
                <a:latin typeface="Arial"/>
                <a:ea typeface="Arial"/>
                <a:cs typeface="Arial"/>
                <a:sym typeface="Arial"/>
              </a:rPr>
              <a:t>Детайли за обучението:</a:t>
            </a:r>
            <a:endParaRPr sz="1600">
              <a:solidFill>
                <a:srgbClr val="636A6F"/>
              </a:solidFill>
              <a:latin typeface="Arial"/>
              <a:ea typeface="Arial"/>
              <a:cs typeface="Arial"/>
              <a:sym typeface="Arial"/>
            </a:endParaRPr>
          </a:p>
          <a:p>
            <a:pPr indent="0" lvl="0" marL="0" marR="0" rtl="0" algn="ctr">
              <a:lnSpc>
                <a:spcPct val="107000"/>
              </a:lnSpc>
              <a:spcBef>
                <a:spcPts val="800"/>
              </a:spcBef>
              <a:spcAft>
                <a:spcPts val="0"/>
              </a:spcAft>
              <a:buSzPts val="1800"/>
              <a:buNone/>
            </a:pPr>
            <a:r>
              <a:rPr lang="en-US" sz="1600">
                <a:solidFill>
                  <a:srgbClr val="FFFFFF"/>
                </a:solidFill>
                <a:latin typeface="Arial"/>
                <a:ea typeface="Arial"/>
                <a:cs typeface="Arial"/>
                <a:sym typeface="Arial"/>
              </a:rPr>
              <a:t>Тема на обучението</a:t>
            </a:r>
            <a:endParaRPr sz="1600">
              <a:solidFill>
                <a:srgbClr val="636A6F"/>
              </a:solidFill>
              <a:latin typeface="Arial"/>
              <a:ea typeface="Arial"/>
              <a:cs typeface="Arial"/>
              <a:sym typeface="Arial"/>
            </a:endParaRPr>
          </a:p>
          <a:p>
            <a:pPr indent="0" lvl="0" marL="0" marR="0" rtl="0" algn="ctr">
              <a:lnSpc>
                <a:spcPct val="107000"/>
              </a:lnSpc>
              <a:spcBef>
                <a:spcPts val="800"/>
              </a:spcBef>
              <a:spcAft>
                <a:spcPts val="0"/>
              </a:spcAft>
              <a:buSzPts val="1800"/>
              <a:buNone/>
            </a:pPr>
            <a:r>
              <a:rPr lang="en-US" sz="1600">
                <a:solidFill>
                  <a:srgbClr val="FFFFFF"/>
                </a:solidFill>
                <a:latin typeface="Arial"/>
                <a:ea typeface="Arial"/>
                <a:cs typeface="Arial"/>
                <a:sym typeface="Arial"/>
              </a:rPr>
              <a:t>Цел на обучението и резултати от провеждането му</a:t>
            </a:r>
            <a:endParaRPr sz="1600">
              <a:solidFill>
                <a:srgbClr val="636A6F"/>
              </a:solidFill>
              <a:latin typeface="Arial"/>
              <a:ea typeface="Arial"/>
              <a:cs typeface="Arial"/>
              <a:sym typeface="Arial"/>
            </a:endParaRPr>
          </a:p>
          <a:p>
            <a:pPr indent="0" lvl="0" marL="0" marR="0" rtl="0" algn="ctr">
              <a:lnSpc>
                <a:spcPct val="107000"/>
              </a:lnSpc>
              <a:spcBef>
                <a:spcPts val="800"/>
              </a:spcBef>
              <a:spcAft>
                <a:spcPts val="0"/>
              </a:spcAft>
              <a:buSzPts val="1800"/>
              <a:buNone/>
            </a:pPr>
            <a:r>
              <a:rPr lang="en-US" sz="1600">
                <a:solidFill>
                  <a:srgbClr val="FFFFFF"/>
                </a:solidFill>
                <a:latin typeface="Arial"/>
                <a:ea typeface="Arial"/>
                <a:cs typeface="Arial"/>
                <a:sym typeface="Arial"/>
              </a:rPr>
              <a:t>Заглавие на модула</a:t>
            </a:r>
            <a:endParaRPr sz="1600">
              <a:solidFill>
                <a:srgbClr val="636A6F"/>
              </a:solidFill>
              <a:latin typeface="Arial"/>
              <a:ea typeface="Arial"/>
              <a:cs typeface="Arial"/>
              <a:sym typeface="Arial"/>
            </a:endParaRPr>
          </a:p>
          <a:p>
            <a:pPr indent="0" lvl="0" marL="0" marR="0" rtl="0" algn="ctr">
              <a:lnSpc>
                <a:spcPct val="107000"/>
              </a:lnSpc>
              <a:spcBef>
                <a:spcPts val="800"/>
              </a:spcBef>
              <a:spcAft>
                <a:spcPts val="0"/>
              </a:spcAft>
              <a:buSzPts val="1800"/>
              <a:buNone/>
            </a:pPr>
            <a:r>
              <a:rPr lang="en-US" sz="1600">
                <a:solidFill>
                  <a:srgbClr val="FFFFFF"/>
                </a:solidFill>
                <a:latin typeface="Arial"/>
                <a:ea typeface="Arial"/>
                <a:cs typeface="Arial"/>
                <a:sym typeface="Arial"/>
              </a:rPr>
              <a:t>Описание на съдържанието </a:t>
            </a:r>
            <a:endParaRPr sz="1600">
              <a:solidFill>
                <a:srgbClr val="636A6F"/>
              </a:solidFill>
              <a:latin typeface="Arial"/>
              <a:ea typeface="Arial"/>
              <a:cs typeface="Arial"/>
              <a:sym typeface="Arial"/>
            </a:endParaRPr>
          </a:p>
          <a:p>
            <a:pPr indent="0" lvl="0" marL="0" marR="0" rtl="0" algn="ctr">
              <a:lnSpc>
                <a:spcPct val="107000"/>
              </a:lnSpc>
              <a:spcBef>
                <a:spcPts val="800"/>
              </a:spcBef>
              <a:spcAft>
                <a:spcPts val="800"/>
              </a:spcAft>
              <a:buSzPts val="1800"/>
              <a:buNone/>
            </a:pPr>
            <a:r>
              <a:rPr lang="en-US" sz="1100">
                <a:solidFill>
                  <a:srgbClr val="636A6F"/>
                </a:solidFill>
                <a:latin typeface="Arial"/>
                <a:ea typeface="Arial"/>
                <a:cs typeface="Arial"/>
                <a:sym typeface="Arial"/>
              </a:rPr>
              <a:t> </a:t>
            </a:r>
            <a:endParaRPr/>
          </a:p>
        </p:txBody>
      </p:sp>
      <p:sp>
        <p:nvSpPr>
          <p:cNvPr id="268" name="Google Shape;268;p22"/>
          <p:cNvSpPr/>
          <p:nvPr/>
        </p:nvSpPr>
        <p:spPr>
          <a:xfrm>
            <a:off x="3309916" y="1650671"/>
            <a:ext cx="2086634" cy="5016893"/>
          </a:xfrm>
          <a:prstGeom prst="flowChartProcess">
            <a:avLst/>
          </a:prstGeom>
          <a:solidFill>
            <a:schemeClr val="accent1"/>
          </a:solidFill>
          <a:ln cap="flat" cmpd="sng" w="12700">
            <a:solidFill>
              <a:srgbClr val="B25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FFFFFF"/>
                </a:solidFill>
                <a:latin typeface="Arial"/>
                <a:ea typeface="Arial"/>
                <a:cs typeface="Arial"/>
                <a:sym typeface="Arial"/>
              </a:rPr>
              <a:t>Целева аудитория:</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Отдел</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Нови или съществуващи служители</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Изпълнители</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800"/>
              </a:spcAft>
              <a:buNone/>
            </a:pPr>
            <a:r>
              <a:rPr b="0" i="0" lang="en-US" sz="1600" u="none" cap="none" strike="noStrike">
                <a:solidFill>
                  <a:srgbClr val="FFFFFF"/>
                </a:solidFill>
                <a:latin typeface="Arial"/>
                <a:ea typeface="Arial"/>
                <a:cs typeface="Arial"/>
                <a:sym typeface="Arial"/>
              </a:rPr>
              <a:t>Млади или възрастни обучаеми</a:t>
            </a:r>
            <a:endParaRPr b="0" i="0" sz="1600" u="none" cap="none" strike="noStrike">
              <a:solidFill>
                <a:srgbClr val="636A6F"/>
              </a:solidFill>
              <a:latin typeface="Arial"/>
              <a:ea typeface="Arial"/>
              <a:cs typeface="Arial"/>
              <a:sym typeface="Arial"/>
            </a:endParaRPr>
          </a:p>
        </p:txBody>
      </p:sp>
      <p:sp>
        <p:nvSpPr>
          <p:cNvPr id="269" name="Google Shape;269;p22"/>
          <p:cNvSpPr/>
          <p:nvPr/>
        </p:nvSpPr>
        <p:spPr>
          <a:xfrm>
            <a:off x="6070145" y="1676401"/>
            <a:ext cx="2086634" cy="5016892"/>
          </a:xfrm>
          <a:prstGeom prst="flowChartProcess">
            <a:avLst/>
          </a:prstGeom>
          <a:solidFill>
            <a:schemeClr val="accent1"/>
          </a:solidFill>
          <a:ln cap="flat" cmpd="sng" w="12700">
            <a:solidFill>
              <a:srgbClr val="B25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FFFFFF"/>
                </a:solidFill>
                <a:latin typeface="Arial"/>
                <a:ea typeface="Arial"/>
                <a:cs typeface="Arial"/>
                <a:sym typeface="Arial"/>
              </a:rPr>
              <a:t>Подход на обучението:</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Начин на изпълнение</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Доставчик на съдържанието </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Мотивация</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Оценка </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800"/>
              </a:spcAft>
              <a:buNone/>
            </a:pPr>
            <a:r>
              <a:rPr b="0" i="0" lang="en-US" sz="1100" u="none" cap="none" strike="noStrike">
                <a:solidFill>
                  <a:srgbClr val="636A6F"/>
                </a:solidFill>
                <a:latin typeface="Arial"/>
                <a:ea typeface="Arial"/>
                <a:cs typeface="Arial"/>
                <a:sym typeface="Arial"/>
              </a:rPr>
              <a:t> </a:t>
            </a:r>
            <a:endParaRPr/>
          </a:p>
        </p:txBody>
      </p:sp>
      <p:sp>
        <p:nvSpPr>
          <p:cNvPr id="270" name="Google Shape;270;p22"/>
          <p:cNvSpPr/>
          <p:nvPr/>
        </p:nvSpPr>
        <p:spPr>
          <a:xfrm>
            <a:off x="8924262" y="1676401"/>
            <a:ext cx="2086634" cy="5007368"/>
          </a:xfrm>
          <a:prstGeom prst="flowChartProcess">
            <a:avLst/>
          </a:prstGeom>
          <a:solidFill>
            <a:schemeClr val="accent1"/>
          </a:solidFill>
          <a:ln cap="flat" cmpd="sng" w="12700">
            <a:solidFill>
              <a:srgbClr val="B25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FFFFFF"/>
                </a:solidFill>
                <a:latin typeface="Arial"/>
                <a:ea typeface="Arial"/>
                <a:cs typeface="Arial"/>
                <a:sym typeface="Arial"/>
              </a:rPr>
              <a:t>Логистика:</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Продължение</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&amp;</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0"/>
              </a:spcAft>
              <a:buNone/>
            </a:pPr>
            <a:r>
              <a:rPr b="0" i="0" lang="en-US" sz="1600" u="none" cap="none" strike="noStrike">
                <a:solidFill>
                  <a:srgbClr val="FFFFFF"/>
                </a:solidFill>
                <a:latin typeface="Arial"/>
                <a:ea typeface="Arial"/>
                <a:cs typeface="Arial"/>
                <a:sym typeface="Arial"/>
              </a:rPr>
              <a:t>Честота на изпълнение</a:t>
            </a:r>
            <a:endParaRPr b="0" i="0" sz="1600" u="none" cap="none" strike="noStrike">
              <a:solidFill>
                <a:srgbClr val="636A6F"/>
              </a:solidFill>
              <a:latin typeface="Arial"/>
              <a:ea typeface="Arial"/>
              <a:cs typeface="Arial"/>
              <a:sym typeface="Arial"/>
            </a:endParaRPr>
          </a:p>
          <a:p>
            <a:pPr indent="0" lvl="0" marL="0" marR="0" rtl="0" algn="ctr">
              <a:lnSpc>
                <a:spcPct val="107000"/>
              </a:lnSpc>
              <a:spcBef>
                <a:spcPts val="800"/>
              </a:spcBef>
              <a:spcAft>
                <a:spcPts val="800"/>
              </a:spcAft>
              <a:buNone/>
            </a:pPr>
            <a:r>
              <a:rPr b="0" i="0" lang="en-US" sz="1600" u="none" cap="none" strike="noStrike">
                <a:solidFill>
                  <a:srgbClr val="FFFFFF"/>
                </a:solidFill>
                <a:latin typeface="Arial"/>
                <a:ea typeface="Arial"/>
                <a:cs typeface="Arial"/>
                <a:sym typeface="Arial"/>
              </a:rPr>
              <a:t>Материали и инструменти, нужни за изпълнение на обучениетo</a:t>
            </a:r>
            <a:endParaRPr b="0" i="0" sz="1600" u="none" cap="none" strike="noStrike">
              <a:solidFill>
                <a:srgbClr val="636A6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76" name="Google Shape;276;p23"/>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a:p>
          <a:p>
            <a:pPr indent="0" lvl="0" marL="0" rtl="0" algn="just">
              <a:lnSpc>
                <a:spcPct val="90000"/>
              </a:lnSpc>
              <a:spcBef>
                <a:spcPts val="1000"/>
              </a:spcBef>
              <a:spcAft>
                <a:spcPts val="0"/>
              </a:spcAft>
              <a:buClr>
                <a:schemeClr val="accent6"/>
              </a:buClr>
              <a:buSzPts val="2400"/>
              <a:buNone/>
            </a:pPr>
            <a:r>
              <a:rPr lang="en-US"/>
              <a:t>Дейност 1.2 Разбиране на нуждите от обучение на организацията</a:t>
            </a:r>
            <a:endParaRPr/>
          </a:p>
        </p:txBody>
      </p:sp>
      <p:sp>
        <p:nvSpPr>
          <p:cNvPr id="277" name="Google Shape;277;p23"/>
          <p:cNvSpPr txBox="1"/>
          <p:nvPr>
            <p:ph idx="1" type="body"/>
          </p:nvPr>
        </p:nvSpPr>
        <p:spPr>
          <a:xfrm>
            <a:off x="97971" y="1462684"/>
            <a:ext cx="11549386"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br>
              <a:rPr b="1" lang="en-US">
                <a:solidFill>
                  <a:srgbClr val="93D4CC"/>
                </a:solidFill>
                <a:latin typeface="Arial"/>
                <a:ea typeface="Arial"/>
                <a:cs typeface="Arial"/>
                <a:sym typeface="Arial"/>
              </a:rPr>
            </a:br>
            <a:r>
              <a:rPr b="1" lang="en-US">
                <a:solidFill>
                  <a:srgbClr val="93D4CC"/>
                </a:solidFill>
                <a:latin typeface="Arial"/>
                <a:ea typeface="Arial"/>
                <a:cs typeface="Arial"/>
                <a:sym typeface="Arial"/>
              </a:rPr>
              <a:t>Линкове</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lang="en-US" sz="1800">
                <a:solidFill>
                  <a:srgbClr val="636A6F"/>
                </a:solidFill>
                <a:latin typeface="Arial"/>
                <a:ea typeface="Arial"/>
                <a:cs typeface="Arial"/>
                <a:sym typeface="Arial"/>
              </a:rPr>
              <a:t>Процес на оценка на нуждите</a:t>
            </a:r>
            <a:endParaRPr b="0" i="0" sz="1800" u="sng" strike="noStrike">
              <a:solidFill>
                <a:srgbClr val="93D4CC"/>
              </a:solidFill>
              <a:latin typeface="Arial"/>
              <a:ea typeface="Arial"/>
              <a:cs typeface="Arial"/>
              <a:sym typeface="Arial"/>
              <a:hlinkClick r:id="rId3">
                <a:extLst>
                  <a:ext uri="{A12FA001-AC4F-418D-AE19-62706E023703}">
                    <ahyp:hlinkClr val="tx"/>
                  </a:ext>
                </a:extLst>
              </a:hlinkClick>
            </a:endParaRPr>
          </a:p>
          <a:p>
            <a:pPr indent="0" lvl="0" marL="0" rtl="0" algn="l">
              <a:lnSpc>
                <a:spcPct val="90000"/>
              </a:lnSpc>
              <a:spcBef>
                <a:spcPts val="1000"/>
              </a:spcBef>
              <a:spcAft>
                <a:spcPts val="0"/>
              </a:spcAft>
              <a:buClr>
                <a:srgbClr val="636A6F"/>
              </a:buClr>
              <a:buSzPts val="1800"/>
              <a:buNone/>
            </a:pPr>
            <a:r>
              <a:rPr b="0" i="0" lang="en-US" sz="1800" u="sng" strike="noStrike">
                <a:solidFill>
                  <a:srgbClr val="93D4CC"/>
                </a:solidFill>
                <a:latin typeface="Arial"/>
                <a:ea typeface="Arial"/>
                <a:cs typeface="Arial"/>
                <a:sym typeface="Arial"/>
                <a:hlinkClick r:id="rId4">
                  <a:extLst>
                    <a:ext uri="{A12FA001-AC4F-418D-AE19-62706E023703}">
                      <ahyp:hlinkClr val="tx"/>
                    </a:ext>
                  </a:extLst>
                </a:hlinkClick>
              </a:rPr>
              <a:t>https://www.youtube.com/watch?v=YbL2k9rGqWU&amp;ab_channel=GreggU</a:t>
            </a:r>
            <a:r>
              <a:rPr b="0" i="0" lang="en-US" sz="180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b="0" i="0" lang="en-US" sz="1800">
                <a:solidFill>
                  <a:srgbClr val="636A6F"/>
                </a:solidFill>
                <a:latin typeface="Arial"/>
                <a:ea typeface="Arial"/>
                <a:cs typeface="Arial"/>
                <a:sym typeface="Arial"/>
              </a:rPr>
              <a:t>6 стъпки за провеждане на анализ и оценка на потребностите от обучение</a:t>
            </a:r>
            <a:endParaRPr/>
          </a:p>
          <a:p>
            <a:pPr indent="0" lvl="0" marL="0" rtl="0" algn="l">
              <a:lnSpc>
                <a:spcPct val="90000"/>
              </a:lnSpc>
              <a:spcBef>
                <a:spcPts val="1000"/>
              </a:spcBef>
              <a:spcAft>
                <a:spcPts val="0"/>
              </a:spcAft>
              <a:buClr>
                <a:srgbClr val="636A6F"/>
              </a:buClr>
              <a:buSzPts val="1800"/>
              <a:buNone/>
            </a:pPr>
            <a:r>
              <a:rPr b="0" i="0" lang="en-US" sz="1800" u="sng" strike="noStrike">
                <a:solidFill>
                  <a:srgbClr val="93D4CC"/>
                </a:solidFill>
                <a:latin typeface="Arial"/>
                <a:ea typeface="Arial"/>
                <a:cs typeface="Arial"/>
                <a:sym typeface="Arial"/>
                <a:hlinkClick r:id="rId5">
                  <a:extLst>
                    <a:ext uri="{A12FA001-AC4F-418D-AE19-62706E023703}">
                      <ahyp:hlinkClr val="tx"/>
                    </a:ext>
                  </a:extLst>
                </a:hlinkClick>
              </a:rPr>
              <a:t>https://www.youtube.com/watch?v=-CSEtFSngLc&amp;ab_channel=Telania</a:t>
            </a:r>
            <a:r>
              <a:rPr b="0" i="0" lang="en-US" sz="180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b="0" i="0" lang="en-US" sz="1800">
                <a:solidFill>
                  <a:srgbClr val="636A6F"/>
                </a:solidFill>
                <a:latin typeface="Arial"/>
                <a:ea typeface="Arial"/>
                <a:cs typeface="Arial"/>
                <a:sym typeface="Arial"/>
              </a:rPr>
              <a:t>Как да проведем ефективен анализ на нуждите от обучение</a:t>
            </a:r>
            <a:endParaRPr/>
          </a:p>
          <a:p>
            <a:pPr indent="0" lvl="0" marL="0" rtl="0" algn="l">
              <a:lnSpc>
                <a:spcPct val="90000"/>
              </a:lnSpc>
              <a:spcBef>
                <a:spcPts val="1000"/>
              </a:spcBef>
              <a:spcAft>
                <a:spcPts val="0"/>
              </a:spcAft>
              <a:buClr>
                <a:srgbClr val="636A6F"/>
              </a:buClr>
              <a:buSzPts val="1800"/>
              <a:buNone/>
            </a:pPr>
            <a:r>
              <a:rPr b="0" i="0" lang="en-US" sz="1800" u="sng" strike="noStrike">
                <a:solidFill>
                  <a:srgbClr val="93D4CC"/>
                </a:solidFill>
                <a:latin typeface="Arial"/>
                <a:ea typeface="Arial"/>
                <a:cs typeface="Arial"/>
                <a:sym typeface="Arial"/>
                <a:hlinkClick r:id="rId6">
                  <a:extLst>
                    <a:ext uri="{A12FA001-AC4F-418D-AE19-62706E023703}">
                      <ahyp:hlinkClr val="tx"/>
                    </a:ext>
                  </a:extLst>
                </a:hlinkClick>
              </a:rPr>
              <a:t>https://www.youtube.com/watch?v=wRKsQtfjJ38&amp;ab_channel=GRCSolutionsTV</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pic>
        <p:nvPicPr>
          <p:cNvPr id="278" name="Google Shape;278;p23"/>
          <p:cNvPicPr preferRelativeResize="0"/>
          <p:nvPr/>
        </p:nvPicPr>
        <p:blipFill rotWithShape="1">
          <a:blip r:embed="rId7">
            <a:alphaModFix/>
          </a:blip>
          <a:srcRect b="0" l="0" r="0" t="0"/>
          <a:stretch/>
        </p:blipFill>
        <p:spPr>
          <a:xfrm>
            <a:off x="6557338" y="4430344"/>
            <a:ext cx="2526702" cy="1929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graphicFrame>
        <p:nvGraphicFramePr>
          <p:cNvPr id="284" name="Google Shape;284;p24"/>
          <p:cNvGraphicFramePr/>
          <p:nvPr/>
        </p:nvGraphicFramePr>
        <p:xfrm>
          <a:off x="2797630" y="2131476"/>
          <a:ext cx="3000000" cy="3000000"/>
        </p:xfrm>
        <a:graphic>
          <a:graphicData uri="http://schemas.openxmlformats.org/drawingml/2006/table">
            <a:tbl>
              <a:tblPr>
                <a:noFill/>
                <a:tableStyleId>{60C90BF2-2B06-4AEC-AED8-700EBE45578A}</a:tableStyleId>
              </a:tblPr>
              <a:tblGrid>
                <a:gridCol w="1658850"/>
                <a:gridCol w="4912375"/>
              </a:tblGrid>
              <a:tr h="5468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Изпълнение: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Дейността е предназначена да се изпълни на живо или онлайн</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14476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Цел: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Цели:</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анализ на учебните нужди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подходящи инструменти и методологии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начини за улесняване на процеса на анализ на нуждите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1222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Умения: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Решаване на проблеми: </a:t>
                      </a:r>
                      <a:r>
                        <a:rPr b="0" i="0" lang="en-US" sz="1400" u="none" cap="none" strike="noStrike">
                          <a:solidFill>
                            <a:srgbClr val="636A6F"/>
                          </a:solidFill>
                          <a:latin typeface="Arial"/>
                          <a:ea typeface="Arial"/>
                          <a:cs typeface="Arial"/>
                          <a:sym typeface="Arial"/>
                        </a:rPr>
                        <a:t>бързо определяне на основния проблем и прилагане на решение</a:t>
                      </a:r>
                      <a:endParaRPr/>
                    </a:p>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Стратегическо мислене:</a:t>
                      </a:r>
                      <a:r>
                        <a:rPr b="0" i="0" lang="en-US" sz="1400" u="none" cap="none" strike="noStrike">
                          <a:solidFill>
                            <a:srgbClr val="636A6F"/>
                          </a:solidFill>
                          <a:latin typeface="Arial"/>
                          <a:ea typeface="Arial"/>
                          <a:cs typeface="Arial"/>
                          <a:sym typeface="Arial"/>
                        </a:rPr>
                        <a:t> мисловен процес, прилаган от индивида в дадени обстоятелства за постигане на цел или набор от цели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5127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Времетраене: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1 час</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bl>
          </a:graphicData>
        </a:graphic>
      </p:graphicFrame>
      <p:sp>
        <p:nvSpPr>
          <p:cNvPr id="285" name="Google Shape;285;p24"/>
          <p:cNvSpPr txBox="1"/>
          <p:nvPr>
            <p:ph idx="3" type="body"/>
          </p:nvPr>
        </p:nvSpPr>
        <p:spPr>
          <a:xfrm>
            <a:off x="97970" y="913636"/>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91" name="Google Shape;291;p25"/>
          <p:cNvSpPr txBox="1"/>
          <p:nvPr>
            <p:ph idx="1" type="body"/>
          </p:nvPr>
        </p:nvSpPr>
        <p:spPr>
          <a:xfrm>
            <a:off x="97970" y="1544327"/>
            <a:ext cx="11356092"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1800"/>
              <a:buNone/>
            </a:pPr>
            <a:r>
              <a:rPr lang="en-US" sz="1800">
                <a:solidFill>
                  <a:srgbClr val="636A6F"/>
                </a:solidFill>
                <a:latin typeface="Arial"/>
                <a:ea typeface="Arial"/>
                <a:cs typeface="Arial"/>
                <a:sym typeface="Arial"/>
              </a:rPr>
              <a:t>Дейността ще се изпълни в следните стъпки: </a:t>
            </a:r>
            <a:endParaRPr>
              <a:solidFill>
                <a:srgbClr val="636A6F"/>
              </a:solidFill>
              <a:latin typeface="Arial"/>
              <a:ea typeface="Arial"/>
              <a:cs typeface="Arial"/>
              <a:sym typeface="Arial"/>
            </a:endParaRPr>
          </a:p>
          <a:p>
            <a:pPr indent="0" lvl="0" marL="0" rtl="0" algn="just">
              <a:lnSpc>
                <a:spcPct val="90000"/>
              </a:lnSpc>
              <a:spcBef>
                <a:spcPts val="0"/>
              </a:spcBef>
              <a:spcAft>
                <a:spcPts val="0"/>
              </a:spcAft>
              <a:buSzPts val="1800"/>
              <a:buNone/>
            </a:pPr>
            <a:r>
              <a:t/>
            </a:r>
            <a:endParaRPr b="0" i="0" sz="1800">
              <a:latin typeface="Arial"/>
              <a:ea typeface="Arial"/>
              <a:cs typeface="Arial"/>
              <a:sym typeface="Arial"/>
            </a:endParaRPr>
          </a:p>
          <a:p>
            <a:pPr indent="0" lvl="0" marL="0" rtl="0" algn="just">
              <a:lnSpc>
                <a:spcPct val="90000"/>
              </a:lnSpc>
              <a:spcBef>
                <a:spcPts val="0"/>
              </a:spcBef>
              <a:spcAft>
                <a:spcPts val="0"/>
              </a:spcAft>
              <a:buClr>
                <a:schemeClr val="lt2"/>
              </a:buClr>
              <a:buSzPts val="1800"/>
              <a:buNone/>
            </a:pPr>
            <a:r>
              <a:rPr b="1" lang="en-US">
                <a:solidFill>
                  <a:srgbClr val="93D4CC"/>
                </a:solidFill>
                <a:latin typeface="Arial"/>
                <a:ea typeface="Arial"/>
                <a:cs typeface="Arial"/>
                <a:sym typeface="Arial"/>
              </a:rPr>
              <a:t>Анализ</a:t>
            </a:r>
            <a:r>
              <a:rPr b="1" i="0" lang="en-US" sz="1800">
                <a:solidFill>
                  <a:srgbClr val="93D4CC"/>
                </a:solidFill>
                <a:latin typeface="Arial"/>
                <a:ea typeface="Arial"/>
                <a:cs typeface="Arial"/>
                <a:sym typeface="Arial"/>
              </a:rPr>
              <a:t>:</a:t>
            </a:r>
            <a:r>
              <a:rPr b="0" i="0" lang="en-US" sz="1800">
                <a:solidFill>
                  <a:srgbClr val="93D4CC"/>
                </a:solidFill>
                <a:latin typeface="Arial"/>
                <a:ea typeface="Arial"/>
                <a:cs typeface="Arial"/>
                <a:sym typeface="Arial"/>
              </a:rPr>
              <a:t> </a:t>
            </a:r>
            <a:endParaRPr b="0" i="0" sz="1800">
              <a:solidFill>
                <a:srgbClr val="93D4CC"/>
              </a:solidFill>
              <a:latin typeface="Arial"/>
              <a:ea typeface="Arial"/>
              <a:cs typeface="Arial"/>
              <a:sym typeface="Arial"/>
            </a:endParaRPr>
          </a:p>
          <a:p>
            <a:pPr indent="0" lvl="0" marL="0" rtl="0" algn="just">
              <a:lnSpc>
                <a:spcPct val="90000"/>
              </a:lnSpc>
              <a:spcBef>
                <a:spcPts val="0"/>
              </a:spcBef>
              <a:spcAft>
                <a:spcPts val="0"/>
              </a:spcAft>
              <a:buClr>
                <a:schemeClr val="lt2"/>
              </a:buClr>
              <a:buSzPts val="1800"/>
              <a:buNone/>
            </a:pPr>
            <a:r>
              <a:t/>
            </a:r>
            <a:endParaRPr>
              <a:solidFill>
                <a:srgbClr val="93D4CC"/>
              </a:solidFill>
              <a:latin typeface="Arial"/>
              <a:ea typeface="Arial"/>
              <a:cs typeface="Arial"/>
              <a:sym typeface="Arial"/>
            </a:endParaRPr>
          </a:p>
          <a:p>
            <a:pPr indent="0" lvl="0" marL="0" marR="0" rtl="0" algn="just">
              <a:lnSpc>
                <a:spcPct val="107000"/>
              </a:lnSpc>
              <a:spcBef>
                <a:spcPts val="0"/>
              </a:spcBef>
              <a:spcAft>
                <a:spcPts val="0"/>
              </a:spcAft>
              <a:buSzPts val="1800"/>
              <a:buNone/>
            </a:pPr>
            <a:r>
              <a:rPr lang="en-US" sz="1800">
                <a:solidFill>
                  <a:srgbClr val="636A6F"/>
                </a:solidFill>
                <a:latin typeface="Arial"/>
                <a:ea typeface="Arial"/>
                <a:cs typeface="Arial"/>
                <a:sym typeface="Arial"/>
              </a:rPr>
              <a:t>По време на този етап би било добре да се вземе предвид следното: </a:t>
            </a:r>
            <a:endParaRPr sz="1800">
              <a:solidFill>
                <a:srgbClr val="636A6F"/>
              </a:solidFill>
              <a:latin typeface="Arial"/>
              <a:ea typeface="Arial"/>
              <a:cs typeface="Arial"/>
              <a:sym typeface="Arial"/>
            </a:endParaRPr>
          </a:p>
          <a:p>
            <a:pPr indent="-342900" lvl="0" marL="342900" marR="0" rtl="0" algn="just">
              <a:lnSpc>
                <a:spcPct val="107000"/>
              </a:lnSpc>
              <a:spcBef>
                <a:spcPts val="800"/>
              </a:spcBef>
              <a:spcAft>
                <a:spcPts val="0"/>
              </a:spcAft>
              <a:buSzPts val="1800"/>
              <a:buFont typeface="Noto Sans Symbols"/>
              <a:buChar char="⮚"/>
            </a:pPr>
            <a:r>
              <a:rPr lang="en-US" sz="1800">
                <a:solidFill>
                  <a:srgbClr val="636A6F"/>
                </a:solidFill>
                <a:latin typeface="Arial"/>
                <a:ea typeface="Arial"/>
                <a:cs typeface="Arial"/>
                <a:sym typeface="Arial"/>
              </a:rPr>
              <a:t>Каква е целевата група и нейните образователни цели, знания, опит, възраст, интереси, културен произход и т.н.</a:t>
            </a:r>
            <a:endParaRPr sz="1800">
              <a:solidFill>
                <a:srgbClr val="636A6F"/>
              </a:solidFill>
              <a:latin typeface="Arial"/>
              <a:ea typeface="Arial"/>
              <a:cs typeface="Arial"/>
              <a:sym typeface="Arial"/>
            </a:endParaRPr>
          </a:p>
          <a:p>
            <a:pPr indent="-342900" lvl="0" marL="342900" marR="0" rtl="0" algn="just">
              <a:lnSpc>
                <a:spcPct val="107000"/>
              </a:lnSpc>
              <a:spcBef>
                <a:spcPts val="0"/>
              </a:spcBef>
              <a:spcAft>
                <a:spcPts val="0"/>
              </a:spcAft>
              <a:buSzPts val="1800"/>
              <a:buFont typeface="Noto Sans Symbols"/>
              <a:buChar char="⮚"/>
            </a:pPr>
            <a:r>
              <a:rPr lang="en-US" sz="1800">
                <a:solidFill>
                  <a:srgbClr val="636A6F"/>
                </a:solidFill>
                <a:latin typeface="Arial"/>
                <a:ea typeface="Arial"/>
                <a:cs typeface="Arial"/>
                <a:sym typeface="Arial"/>
              </a:rPr>
              <a:t>Какво трябва да постигне целевата група в края на програмата </a:t>
            </a:r>
            <a:endParaRPr sz="1800">
              <a:solidFill>
                <a:srgbClr val="636A6F"/>
              </a:solidFill>
              <a:latin typeface="Arial"/>
              <a:ea typeface="Arial"/>
              <a:cs typeface="Arial"/>
              <a:sym typeface="Arial"/>
            </a:endParaRPr>
          </a:p>
          <a:p>
            <a:pPr indent="-342900" lvl="0" marL="342900" marR="0" rtl="0" algn="just">
              <a:lnSpc>
                <a:spcPct val="107000"/>
              </a:lnSpc>
              <a:spcBef>
                <a:spcPts val="0"/>
              </a:spcBef>
              <a:spcAft>
                <a:spcPts val="0"/>
              </a:spcAft>
              <a:buSzPts val="1800"/>
              <a:buFont typeface="Noto Sans Symbols"/>
              <a:buChar char="⮚"/>
            </a:pPr>
            <a:r>
              <a:rPr lang="en-US" sz="1800">
                <a:solidFill>
                  <a:srgbClr val="636A6F"/>
                </a:solidFill>
                <a:latin typeface="Arial"/>
                <a:ea typeface="Arial"/>
                <a:cs typeface="Arial"/>
                <a:sym typeface="Arial"/>
              </a:rPr>
              <a:t>Какво ще се изисква по отношение на умения, интелигентност, перспектива и физическо/психологическо действие - реакция</a:t>
            </a:r>
            <a:endParaRPr sz="1800">
              <a:solidFill>
                <a:srgbClr val="636A6F"/>
              </a:solidFill>
              <a:latin typeface="Arial"/>
              <a:ea typeface="Arial"/>
              <a:cs typeface="Arial"/>
              <a:sym typeface="Arial"/>
            </a:endParaRPr>
          </a:p>
          <a:p>
            <a:pPr indent="0" lvl="0" marL="0" rtl="0" algn="just">
              <a:lnSpc>
                <a:spcPct val="90000"/>
              </a:lnSpc>
              <a:spcBef>
                <a:spcPts val="800"/>
              </a:spcBef>
              <a:spcAft>
                <a:spcPts val="0"/>
              </a:spcAft>
              <a:buClr>
                <a:schemeClr val="lt2"/>
              </a:buClr>
              <a:buSzPts val="1800"/>
              <a:buNone/>
            </a:pPr>
            <a:r>
              <a:t/>
            </a:r>
            <a:endParaRPr b="0" i="0">
              <a:solidFill>
                <a:srgbClr val="93D4CC"/>
              </a:solidFill>
              <a:latin typeface="Arial"/>
              <a:ea typeface="Arial"/>
              <a:cs typeface="Arial"/>
              <a:sym typeface="Arial"/>
            </a:endParaRPr>
          </a:p>
          <a:p>
            <a:pPr indent="0" lvl="0" marL="0" rtl="0" algn="just">
              <a:lnSpc>
                <a:spcPct val="90000"/>
              </a:lnSpc>
              <a:spcBef>
                <a:spcPts val="0"/>
              </a:spcBef>
              <a:spcAft>
                <a:spcPts val="0"/>
              </a:spcAft>
              <a:buClr>
                <a:schemeClr val="lt2"/>
              </a:buClr>
              <a:buSzPts val="1800"/>
              <a:buNone/>
            </a:pPr>
            <a:r>
              <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292" name="Google Shape;292;p25"/>
          <p:cNvSpPr txBox="1"/>
          <p:nvPr>
            <p:ph idx="3" type="body"/>
          </p:nvPr>
        </p:nvSpPr>
        <p:spPr>
          <a:xfrm>
            <a:off x="0" y="1020927"/>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F2613A"/>
              </a:buClr>
              <a:buSzPts val="2400"/>
              <a:buNone/>
            </a:pPr>
            <a:r>
              <a:rPr i="0" lang="en-US">
                <a:solidFill>
                  <a:srgbClr val="F2613A"/>
                </a:solidFill>
                <a:latin typeface="Arial"/>
                <a:ea typeface="Arial"/>
                <a:cs typeface="Arial"/>
                <a:sym typeface="Arial"/>
              </a:rPr>
              <a:t>Дейност 1.3  Представяне на модела ADDIE и дейностите за съвместно обучение</a:t>
            </a:r>
            <a:endParaRPr/>
          </a:p>
          <a:p>
            <a:pPr indent="0" lvl="0" marL="0" rtl="0" algn="just">
              <a:lnSpc>
                <a:spcPct val="90000"/>
              </a:lnSpc>
              <a:spcBef>
                <a:spcPts val="0"/>
              </a:spcBef>
              <a:spcAft>
                <a:spcPts val="0"/>
              </a:spcAft>
              <a:buClr>
                <a:srgbClr val="F2613A"/>
              </a:buClr>
              <a:buSzPts val="2400"/>
              <a:buNone/>
            </a:pPr>
            <a:r>
              <a:rPr i="0" lang="en-US">
                <a:solidFill>
                  <a:srgbClr val="F2613A"/>
                </a:solidFill>
              </a:rPr>
              <a:t> </a:t>
            </a:r>
            <a:endParaRPr/>
          </a:p>
        </p:txBody>
      </p:sp>
      <p:pic>
        <p:nvPicPr>
          <p:cNvPr id="293" name="Google Shape;293;p25"/>
          <p:cNvPicPr preferRelativeResize="0"/>
          <p:nvPr/>
        </p:nvPicPr>
        <p:blipFill rotWithShape="1">
          <a:blip r:embed="rId3">
            <a:alphaModFix/>
          </a:blip>
          <a:srcRect b="0" l="0" r="0" t="0"/>
          <a:stretch/>
        </p:blipFill>
        <p:spPr>
          <a:xfrm>
            <a:off x="6845031" y="4439125"/>
            <a:ext cx="3094616" cy="16885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299" name="Google Shape;299;p26"/>
          <p:cNvSpPr txBox="1"/>
          <p:nvPr>
            <p:ph idx="1" type="body"/>
          </p:nvPr>
        </p:nvSpPr>
        <p:spPr>
          <a:xfrm>
            <a:off x="97970" y="1747691"/>
            <a:ext cx="5998030"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r>
              <a:rPr b="1" lang="en-US">
                <a:solidFill>
                  <a:srgbClr val="93D4CC"/>
                </a:solidFill>
                <a:latin typeface="Arial"/>
                <a:ea typeface="Arial"/>
                <a:cs typeface="Arial"/>
                <a:sym typeface="Arial"/>
              </a:rPr>
              <a:t>Проектиране</a:t>
            </a:r>
            <a:endParaRPr/>
          </a:p>
          <a:p>
            <a:pPr indent="0" lvl="0" marL="0" rtl="0" algn="l">
              <a:lnSpc>
                <a:spcPct val="90000"/>
              </a:lnSpc>
              <a:spcBef>
                <a:spcPts val="0"/>
              </a:spcBef>
              <a:spcAft>
                <a:spcPts val="0"/>
              </a:spcAft>
              <a:buClr>
                <a:srgbClr val="93D4CC"/>
              </a:buClr>
              <a:buSzPts val="1800"/>
              <a:buNone/>
            </a:pPr>
            <a:r>
              <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b="0" i="0" lang="en-US" sz="1800">
                <a:latin typeface="Arial"/>
                <a:ea typeface="Arial"/>
                <a:cs typeface="Arial"/>
                <a:sym typeface="Arial"/>
              </a:rPr>
              <a:t>При проектиране на обучение за разнообразна аудитория от различни поколения, е важно да се вземе предвид следното: </a:t>
            </a:r>
            <a:endParaRPr/>
          </a:p>
          <a:p>
            <a:pPr indent="0" lvl="0" marL="0" rtl="0" algn="just">
              <a:lnSpc>
                <a:spcPct val="90000"/>
              </a:lnSpc>
              <a:spcBef>
                <a:spcPts val="1000"/>
              </a:spcBef>
              <a:spcAft>
                <a:spcPts val="0"/>
              </a:spcAft>
              <a:buClr>
                <a:schemeClr val="lt2"/>
              </a:buClr>
              <a:buSzPts val="1800"/>
              <a:buNone/>
            </a:pPr>
            <a:r>
              <a:rPr b="0" i="0" lang="en-US" sz="1800">
                <a:latin typeface="Arial"/>
                <a:ea typeface="Arial"/>
                <a:cs typeface="Arial"/>
                <a:sym typeface="Arial"/>
              </a:rPr>
              <a:t>● Проучете ценностите на учащите </a:t>
            </a:r>
            <a:endParaRPr/>
          </a:p>
          <a:p>
            <a:pPr indent="0" lvl="0" marL="0" rtl="0" algn="just">
              <a:lnSpc>
                <a:spcPct val="90000"/>
              </a:lnSpc>
              <a:spcBef>
                <a:spcPts val="1000"/>
              </a:spcBef>
              <a:spcAft>
                <a:spcPts val="0"/>
              </a:spcAft>
              <a:buClr>
                <a:schemeClr val="lt2"/>
              </a:buClr>
              <a:buSzPts val="1800"/>
              <a:buNone/>
            </a:pPr>
            <a:r>
              <a:rPr b="0" i="0" lang="en-US" sz="1800">
                <a:latin typeface="Arial"/>
                <a:ea typeface="Arial"/>
                <a:cs typeface="Arial"/>
                <a:sym typeface="Arial"/>
              </a:rPr>
              <a:t>Различните поколения имат различни ценности. Важно е да използвате групови упражнение и срещи на екипа, за да определите ценностите на всяко поколение. Обучителят може да раздели участниците в различни възрастови групи, за да проучи работните им ценности. </a:t>
            </a:r>
            <a:endParaRPr b="0" i="0" sz="1800">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a:solidFill>
                <a:srgbClr val="636A6F"/>
              </a:solidFill>
            </a:endParaRPr>
          </a:p>
          <a:p>
            <a:pPr indent="0" lvl="0" marL="0" rtl="0" algn="just">
              <a:lnSpc>
                <a:spcPct val="90000"/>
              </a:lnSpc>
              <a:spcBef>
                <a:spcPts val="1000"/>
              </a:spcBef>
              <a:spcAft>
                <a:spcPts val="0"/>
              </a:spcAft>
              <a:buClr>
                <a:schemeClr val="lt2"/>
              </a:buClr>
              <a:buSzPts val="1800"/>
              <a:buNone/>
            </a:pPr>
            <a:r>
              <a:t/>
            </a:r>
            <a:endParaRPr/>
          </a:p>
        </p:txBody>
      </p:sp>
      <p:sp>
        <p:nvSpPr>
          <p:cNvPr id="300" name="Google Shape;300;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Представяне на модела ADDIE и дейностите за съвместно обучение</a:t>
            </a:r>
            <a:endParaRPr/>
          </a:p>
          <a:p>
            <a:pPr indent="0" lvl="0" marL="0" rtl="0" algn="just">
              <a:lnSpc>
                <a:spcPct val="90000"/>
              </a:lnSpc>
              <a:spcBef>
                <a:spcPts val="1000"/>
              </a:spcBef>
              <a:spcAft>
                <a:spcPts val="0"/>
              </a:spcAft>
              <a:buClr>
                <a:srgbClr val="F2613A"/>
              </a:buClr>
              <a:buSzPts val="2400"/>
              <a:buNone/>
            </a:pPr>
            <a:r>
              <a:t/>
            </a:r>
            <a:endParaRPr>
              <a:latin typeface="Arial"/>
              <a:ea typeface="Arial"/>
              <a:cs typeface="Arial"/>
              <a:sym typeface="Arial"/>
            </a:endParaRPr>
          </a:p>
        </p:txBody>
      </p:sp>
      <p:pic>
        <p:nvPicPr>
          <p:cNvPr id="301" name="Google Shape;301;p26"/>
          <p:cNvPicPr preferRelativeResize="0"/>
          <p:nvPr/>
        </p:nvPicPr>
        <p:blipFill rotWithShape="1">
          <a:blip r:embed="rId3">
            <a:alphaModFix/>
          </a:blip>
          <a:srcRect b="0" l="0" r="0" t="0"/>
          <a:stretch/>
        </p:blipFill>
        <p:spPr>
          <a:xfrm>
            <a:off x="7862218" y="2289542"/>
            <a:ext cx="2857500" cy="28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 </a:t>
            </a:r>
            <a:endParaRPr/>
          </a:p>
        </p:txBody>
      </p:sp>
      <p:sp>
        <p:nvSpPr>
          <p:cNvPr id="307" name="Google Shape;307;p27"/>
          <p:cNvSpPr txBox="1"/>
          <p:nvPr>
            <p:ph idx="1" type="body"/>
          </p:nvPr>
        </p:nvSpPr>
        <p:spPr>
          <a:xfrm>
            <a:off x="2853047" y="2327564"/>
            <a:ext cx="5910944" cy="39425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rPr b="1" lang="en-US">
                <a:solidFill>
                  <a:srgbClr val="A2D2D6"/>
                </a:solidFill>
              </a:rPr>
              <a:t>Стъпка</a:t>
            </a:r>
            <a:r>
              <a:rPr b="1" i="0" lang="en-US" sz="1800">
                <a:solidFill>
                  <a:srgbClr val="A2D2D6"/>
                </a:solidFill>
                <a:latin typeface="Arial"/>
                <a:ea typeface="Arial"/>
                <a:cs typeface="Arial"/>
                <a:sym typeface="Arial"/>
              </a:rPr>
              <a:t> 1 </a:t>
            </a:r>
            <a:r>
              <a:rPr b="0" i="0" lang="en-US" sz="180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Дайте по 3 минути на участниците. Помолете ги да запишат на лист хартия като ценности десетте неща в живота им, които ценят най-много. С други думи, вместо името на конкретно лице, те могат да напишат например „уважение“, „семейство“ или „честност“. </a:t>
            </a:r>
            <a:endParaRPr/>
          </a:p>
          <a:p>
            <a:pPr indent="0" lvl="0" marL="0" rtl="0" algn="just">
              <a:lnSpc>
                <a:spcPct val="90000"/>
              </a:lnSpc>
              <a:spcBef>
                <a:spcPts val="1000"/>
              </a:spcBef>
              <a:spcAft>
                <a:spcPts val="0"/>
              </a:spcAft>
              <a:buClr>
                <a:schemeClr val="lt2"/>
              </a:buClr>
              <a:buSzPts val="1800"/>
              <a:buNone/>
            </a:pPr>
            <a:r>
              <a:t/>
            </a:r>
            <a:endParaRPr/>
          </a:p>
        </p:txBody>
      </p:sp>
      <p:sp>
        <p:nvSpPr>
          <p:cNvPr id="308" name="Google Shape;308;p2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rPr>
              <a:t>Дейност</a:t>
            </a:r>
            <a:r>
              <a:rPr i="0" lang="en-US">
                <a:solidFill>
                  <a:srgbClr val="F2613A"/>
                </a:solidFill>
              </a:rPr>
              <a:t> 1.3 </a:t>
            </a:r>
            <a:r>
              <a:rPr b="1" i="0" lang="en-US">
                <a:solidFill>
                  <a:srgbClr val="F2613A"/>
                </a:solidFill>
              </a:rPr>
              <a:t>Представяне на модела ADDIE и дейностите за съвместно обучение</a:t>
            </a:r>
            <a:endParaRPr/>
          </a:p>
          <a:p>
            <a:pPr indent="0" lvl="0" marL="0" rtl="0" algn="just">
              <a:lnSpc>
                <a:spcPct val="90000"/>
              </a:lnSpc>
              <a:spcBef>
                <a:spcPts val="1000"/>
              </a:spcBef>
              <a:spcAft>
                <a:spcPts val="0"/>
              </a:spcAft>
              <a:buClr>
                <a:srgbClr val="F2613A"/>
              </a:buClr>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14" name="Google Shape;314;p28"/>
          <p:cNvSpPr txBox="1"/>
          <p:nvPr>
            <p:ph idx="1" type="body"/>
          </p:nvPr>
        </p:nvSpPr>
        <p:spPr>
          <a:xfrm>
            <a:off x="2905079" y="2120203"/>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lt2"/>
              </a:buClr>
              <a:buSzPts val="1800"/>
              <a:buNone/>
            </a:pPr>
            <a:r>
              <a:t/>
            </a:r>
            <a:endParaRPr b="1" i="0" sz="1800">
              <a:solidFill>
                <a:srgbClr val="A2D2D6"/>
              </a:solidFill>
              <a:latin typeface="Arial"/>
              <a:ea typeface="Arial"/>
              <a:cs typeface="Arial"/>
              <a:sym typeface="Arial"/>
            </a:endParaRPr>
          </a:p>
          <a:p>
            <a:pPr indent="0" lvl="0" marL="0" rtl="0" algn="l">
              <a:lnSpc>
                <a:spcPct val="90000"/>
              </a:lnSpc>
              <a:spcBef>
                <a:spcPts val="1000"/>
              </a:spcBef>
              <a:spcAft>
                <a:spcPts val="0"/>
              </a:spcAft>
              <a:buClr>
                <a:srgbClr val="A2D2D6"/>
              </a:buClr>
              <a:buSzPts val="1800"/>
              <a:buNone/>
            </a:pPr>
            <a:r>
              <a:rPr b="1" lang="en-US">
                <a:solidFill>
                  <a:srgbClr val="A2D2D6"/>
                </a:solidFill>
              </a:rPr>
              <a:t>Стъпка</a:t>
            </a:r>
            <a:r>
              <a:rPr b="1" i="0" lang="en-US" sz="1800">
                <a:solidFill>
                  <a:srgbClr val="A2D2D6"/>
                </a:solidFill>
                <a:latin typeface="Arial"/>
                <a:ea typeface="Arial"/>
                <a:cs typeface="Arial"/>
                <a:sym typeface="Arial"/>
              </a:rPr>
              <a:t> 2​</a:t>
            </a:r>
            <a:r>
              <a:rPr b="0" i="0" lang="en-US" sz="180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Дайте им 30 секунди да изберат трите ценности, които са най-малко важни за тях и им кажете да ги зачеркнат</a:t>
            </a:r>
            <a:endParaRPr/>
          </a:p>
        </p:txBody>
      </p:sp>
      <p:sp>
        <p:nvSpPr>
          <p:cNvPr id="315" name="Google Shape;315;p28"/>
          <p:cNvSpPr txBox="1"/>
          <p:nvPr>
            <p:ph idx="3" type="body"/>
          </p:nvPr>
        </p:nvSpPr>
        <p:spPr>
          <a:xfrm>
            <a:off x="97970" y="1023114"/>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rPr>
              <a:t>Дейност</a:t>
            </a:r>
            <a:r>
              <a:rPr i="0" lang="en-US">
                <a:solidFill>
                  <a:srgbClr val="F2613A"/>
                </a:solidFill>
              </a:rPr>
              <a:t> 1.3 </a:t>
            </a:r>
            <a:r>
              <a:rPr b="1" i="0" lang="en-US">
                <a:solidFill>
                  <a:srgbClr val="F2613A"/>
                </a:solidFill>
              </a:rPr>
              <a:t> Представяне на модела ADDIE и дейностите за съвместно обучение</a:t>
            </a:r>
            <a:endParaRPr/>
          </a:p>
          <a:p>
            <a:pPr indent="0" lvl="0" marL="0" rtl="0" algn="just">
              <a:lnSpc>
                <a:spcPct val="90000"/>
              </a:lnSpc>
              <a:spcBef>
                <a:spcPts val="1000"/>
              </a:spcBef>
              <a:spcAft>
                <a:spcPts val="0"/>
              </a:spcAft>
              <a:buClr>
                <a:srgbClr val="F2613A"/>
              </a:buClr>
              <a:buSzPts val="2400"/>
              <a:buNone/>
            </a:pPr>
            <a:r>
              <a:t/>
            </a:r>
            <a:endParaRPr/>
          </a:p>
        </p:txBody>
      </p:sp>
      <p:pic>
        <p:nvPicPr>
          <p:cNvPr id="316" name="Google Shape;316;p28"/>
          <p:cNvPicPr preferRelativeResize="0"/>
          <p:nvPr/>
        </p:nvPicPr>
        <p:blipFill rotWithShape="1">
          <a:blip r:embed="rId3">
            <a:alphaModFix/>
          </a:blip>
          <a:srcRect b="0" l="0" r="0" t="0"/>
          <a:stretch/>
        </p:blipFill>
        <p:spPr>
          <a:xfrm>
            <a:off x="6331450" y="3985494"/>
            <a:ext cx="4000082" cy="184939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 </a:t>
            </a:r>
            <a:endParaRPr/>
          </a:p>
        </p:txBody>
      </p:sp>
      <p:sp>
        <p:nvSpPr>
          <p:cNvPr id="322" name="Google Shape;322;p29"/>
          <p:cNvSpPr txBox="1"/>
          <p:nvPr>
            <p:ph idx="2" type="body"/>
          </p:nvPr>
        </p:nvSpPr>
        <p:spPr>
          <a:xfrm>
            <a:off x="2942377" y="2650608"/>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rPr b="1" lang="en-US">
                <a:solidFill>
                  <a:srgbClr val="A2D2D6"/>
                </a:solidFill>
              </a:rPr>
              <a:t>Стъпка</a:t>
            </a:r>
            <a:r>
              <a:rPr b="1" i="0" lang="en-US" sz="1800">
                <a:solidFill>
                  <a:srgbClr val="A2D2D6"/>
                </a:solidFill>
                <a:latin typeface="Arial"/>
                <a:ea typeface="Arial"/>
                <a:cs typeface="Arial"/>
                <a:sym typeface="Arial"/>
              </a:rPr>
              <a:t> 3​</a:t>
            </a:r>
            <a:r>
              <a:rPr b="0" i="0" lang="en-US" sz="180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Повторете стъпка 2, като този път им дайте 20 секунди да задраскат още две от ценностите. </a:t>
            </a:r>
            <a:endParaRPr/>
          </a:p>
        </p:txBody>
      </p:sp>
      <p:sp>
        <p:nvSpPr>
          <p:cNvPr id="323" name="Google Shape;323;p2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rPr>
              <a:t>Дейност</a:t>
            </a:r>
            <a:r>
              <a:rPr i="0" lang="en-US">
                <a:solidFill>
                  <a:srgbClr val="F2613A"/>
                </a:solidFill>
              </a:rPr>
              <a:t> 1.3 </a:t>
            </a:r>
            <a:r>
              <a:rPr b="1" i="0" lang="en-US">
                <a:solidFill>
                  <a:srgbClr val="F2613A"/>
                </a:solidFill>
              </a:rPr>
              <a:t> Представяне на модела ADDIE и дейностите за съвместно обучение</a:t>
            </a:r>
            <a:endParaRPr/>
          </a:p>
          <a:p>
            <a:pPr indent="0" lvl="0" marL="0" rtl="0" algn="just">
              <a:lnSpc>
                <a:spcPct val="90000"/>
              </a:lnSpc>
              <a:spcBef>
                <a:spcPts val="1000"/>
              </a:spcBef>
              <a:spcAft>
                <a:spcPts val="0"/>
              </a:spcAft>
              <a:buClr>
                <a:srgbClr val="F2613A"/>
              </a:buClr>
              <a:buSzPts val="2400"/>
              <a:buNone/>
            </a:pPr>
            <a:r>
              <a:t/>
            </a:r>
            <a:endParaRPr/>
          </a:p>
        </p:txBody>
      </p:sp>
      <p:pic>
        <p:nvPicPr>
          <p:cNvPr id="324" name="Google Shape;324;p29"/>
          <p:cNvPicPr preferRelativeResize="0"/>
          <p:nvPr/>
        </p:nvPicPr>
        <p:blipFill rotWithShape="1">
          <a:blip r:embed="rId3">
            <a:alphaModFix/>
          </a:blip>
          <a:srcRect b="0" l="0" r="0" t="0"/>
          <a:stretch/>
        </p:blipFill>
        <p:spPr>
          <a:xfrm>
            <a:off x="7065818" y="3887955"/>
            <a:ext cx="3333980" cy="19190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Въведение</a:t>
            </a:r>
            <a:endParaRPr/>
          </a:p>
        </p:txBody>
      </p:sp>
      <p:sp>
        <p:nvSpPr>
          <p:cNvPr id="74" name="Google Shape;74;p3"/>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p>
          <a:p>
            <a:pPr indent="0" lvl="0" marL="0" rtl="0" algn="l">
              <a:lnSpc>
                <a:spcPct val="90000"/>
              </a:lnSpc>
              <a:spcBef>
                <a:spcPts val="0"/>
              </a:spcBef>
              <a:spcAft>
                <a:spcPts val="0"/>
              </a:spcAft>
              <a:buClr>
                <a:schemeClr val="lt2"/>
              </a:buClr>
              <a:buSzPts val="1800"/>
              <a:buNone/>
            </a:pPr>
            <a:r>
              <a:rPr b="1" lang="en-US" sz="2400"/>
              <a:t>Цели:</a:t>
            </a:r>
            <a:endParaRPr b="1" sz="2400">
              <a:latin typeface="Arial"/>
              <a:ea typeface="Arial"/>
              <a:cs typeface="Arial"/>
              <a:sym typeface="Arial"/>
            </a:endParaRPr>
          </a:p>
          <a:p>
            <a:pPr indent="0" lvl="0" marL="0" rtl="0" algn="ctr">
              <a:lnSpc>
                <a:spcPct val="90000"/>
              </a:lnSpc>
              <a:spcBef>
                <a:spcPts val="1000"/>
              </a:spcBef>
              <a:spcAft>
                <a:spcPts val="0"/>
              </a:spcAft>
              <a:buClr>
                <a:schemeClr val="lt2"/>
              </a:buClr>
              <a:buSzPts val="1800"/>
              <a:buNone/>
            </a:pPr>
            <a:r>
              <a:t/>
            </a:r>
            <a:endParaRPr b="1">
              <a:latin typeface="Arial"/>
              <a:ea typeface="Arial"/>
              <a:cs typeface="Arial"/>
              <a:sym typeface="Arial"/>
            </a:endParaRPr>
          </a:p>
          <a:p>
            <a:pPr indent="-285750" lvl="0" marL="285750" rtl="0" algn="just">
              <a:lnSpc>
                <a:spcPct val="90000"/>
              </a:lnSpc>
              <a:spcBef>
                <a:spcPts val="1000"/>
              </a:spcBef>
              <a:spcAft>
                <a:spcPts val="0"/>
              </a:spcAft>
              <a:buClr>
                <a:schemeClr val="lt2"/>
              </a:buClr>
              <a:buSzPts val="1800"/>
              <a:buChar char="•"/>
            </a:pPr>
            <a:r>
              <a:rPr lang="en-US"/>
              <a:t>М</a:t>
            </a:r>
            <a:r>
              <a:rPr lang="en-US">
                <a:latin typeface="Arial"/>
                <a:ea typeface="Arial"/>
                <a:cs typeface="Arial"/>
                <a:sym typeface="Arial"/>
              </a:rPr>
              <a:t>ениджърите, специалистите по ЧР и доставчиците на ПОО да  могат да се справят с възрастовата дискриминация на работното място</a:t>
            </a:r>
            <a:endParaRPr>
              <a:latin typeface="Arial"/>
              <a:ea typeface="Arial"/>
              <a:cs typeface="Arial"/>
              <a:sym typeface="Arial"/>
            </a:endParaRPr>
          </a:p>
          <a:p>
            <a:pPr indent="-285750" lvl="0" marL="285750" rtl="0" algn="l">
              <a:lnSpc>
                <a:spcPct val="90000"/>
              </a:lnSpc>
              <a:spcBef>
                <a:spcPts val="1000"/>
              </a:spcBef>
              <a:spcAft>
                <a:spcPts val="0"/>
              </a:spcAft>
              <a:buClr>
                <a:schemeClr val="lt2"/>
              </a:buClr>
              <a:buSzPts val="1800"/>
              <a:buChar char="•"/>
            </a:pPr>
            <a:r>
              <a:rPr lang="en-US"/>
              <a:t>Да се</a:t>
            </a:r>
            <a:r>
              <a:rPr lang="en-US">
                <a:latin typeface="Arial"/>
                <a:ea typeface="Arial"/>
                <a:cs typeface="Arial"/>
                <a:sym typeface="Arial"/>
              </a:rPr>
              <a:t> осигури постоянно развитие на всички служители, независимо от възрастта и опита им</a:t>
            </a:r>
            <a:endParaRPr/>
          </a:p>
          <a:p>
            <a:pPr indent="-285750" lvl="0" marL="285750" rtl="0" algn="l">
              <a:lnSpc>
                <a:spcPct val="90000"/>
              </a:lnSpc>
              <a:spcBef>
                <a:spcPts val="1000"/>
              </a:spcBef>
              <a:spcAft>
                <a:spcPts val="0"/>
              </a:spcAft>
              <a:buClr>
                <a:schemeClr val="lt2"/>
              </a:buClr>
              <a:buSzPts val="1800"/>
              <a:buChar char="•"/>
            </a:pPr>
            <a:r>
              <a:rPr lang="en-US"/>
              <a:t>Д</a:t>
            </a:r>
            <a:r>
              <a:rPr lang="en-US">
                <a:latin typeface="Arial"/>
                <a:ea typeface="Arial"/>
                <a:cs typeface="Arial"/>
                <a:sym typeface="Arial"/>
              </a:rPr>
              <a:t>а се  извърши задълбочен анализ на нуждите, който е тясно свързан с фокуса и целите на организацията. </a:t>
            </a:r>
            <a:endParaRPr/>
          </a:p>
          <a:p>
            <a:pPr indent="0" lvl="0" marL="0" rtl="0" algn="just">
              <a:lnSpc>
                <a:spcPct val="90000"/>
              </a:lnSpc>
              <a:spcBef>
                <a:spcPts val="1000"/>
              </a:spcBef>
              <a:spcAft>
                <a:spcPts val="0"/>
              </a:spcAft>
              <a:buClr>
                <a:schemeClr val="lt2"/>
              </a:buClr>
              <a:buSzPts val="1800"/>
              <a:buNone/>
            </a:pPr>
            <a:r>
              <a:t/>
            </a:r>
            <a:endParaRPr i="1">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75" name="Google Shape;75;p3"/>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76" name="Google Shape;76;p3"/>
          <p:cNvSpPr txBox="1"/>
          <p:nvPr>
            <p:ph idx="3" type="body"/>
          </p:nvPr>
        </p:nvSpPr>
        <p:spPr>
          <a:xfrm>
            <a:off x="36739" y="854671"/>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Идентифициране на потребностите в бизнеса от обуучение между поколенията</a:t>
            </a:r>
            <a:endParaRPr/>
          </a:p>
        </p:txBody>
      </p:sp>
      <p:pic>
        <p:nvPicPr>
          <p:cNvPr descr="Text, whiteboard&#10;&#10;Description automatically generated" id="77" name="Google Shape;77;p3"/>
          <p:cNvPicPr preferRelativeResize="0"/>
          <p:nvPr/>
        </p:nvPicPr>
        <p:blipFill rotWithShape="1">
          <a:blip r:embed="rId3">
            <a:alphaModFix/>
          </a:blip>
          <a:srcRect b="0" l="0" r="0" t="0"/>
          <a:stretch/>
        </p:blipFill>
        <p:spPr>
          <a:xfrm>
            <a:off x="7316458" y="2423124"/>
            <a:ext cx="3568819" cy="23568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 </a:t>
            </a:r>
            <a:endParaRPr/>
          </a:p>
        </p:txBody>
      </p:sp>
      <p:sp>
        <p:nvSpPr>
          <p:cNvPr id="330" name="Google Shape;330;p30"/>
          <p:cNvSpPr txBox="1"/>
          <p:nvPr>
            <p:ph idx="2" type="body"/>
          </p:nvPr>
        </p:nvSpPr>
        <p:spPr>
          <a:xfrm>
            <a:off x="3002378" y="2537506"/>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rPr b="1" lang="en-US">
                <a:solidFill>
                  <a:srgbClr val="A2D2D6"/>
                </a:solidFill>
              </a:rPr>
              <a:t>Стъпка</a:t>
            </a:r>
            <a:r>
              <a:rPr b="1" i="0" lang="en-US" sz="1800">
                <a:solidFill>
                  <a:srgbClr val="A2D2D6"/>
                </a:solidFill>
                <a:latin typeface="Arial"/>
                <a:ea typeface="Arial"/>
                <a:cs typeface="Arial"/>
                <a:sym typeface="Arial"/>
              </a:rPr>
              <a:t> 4​</a:t>
            </a:r>
            <a:r>
              <a:rPr b="0" i="0" lang="en-US" sz="180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Повторете същото действие – 20 секунди, 2 задраскани ценности. </a:t>
            </a:r>
            <a:endParaRPr/>
          </a:p>
          <a:p>
            <a:pPr indent="0" lvl="0" marL="0" rtl="0" algn="just">
              <a:lnSpc>
                <a:spcPct val="90000"/>
              </a:lnSpc>
              <a:spcBef>
                <a:spcPts val="1000"/>
              </a:spcBef>
              <a:spcAft>
                <a:spcPts val="0"/>
              </a:spcAft>
              <a:buClr>
                <a:schemeClr val="lt2"/>
              </a:buClr>
              <a:buSzPts val="1800"/>
              <a:buNone/>
            </a:pPr>
            <a:r>
              <a:rPr lang="en-US"/>
              <a:t>След като всички участници приключат с писането, направете преглед на избраните ценности. </a:t>
            </a:r>
            <a:endParaRPr/>
          </a:p>
          <a:p>
            <a:pPr indent="0" lvl="0" marL="0" rtl="0" algn="just">
              <a:lnSpc>
                <a:spcPct val="90000"/>
              </a:lnSpc>
              <a:spcBef>
                <a:spcPts val="1000"/>
              </a:spcBef>
              <a:spcAft>
                <a:spcPts val="0"/>
              </a:spcAft>
              <a:buClr>
                <a:schemeClr val="lt2"/>
              </a:buClr>
              <a:buSzPts val="1800"/>
              <a:buNone/>
            </a:pPr>
            <a:r>
              <a:t/>
            </a:r>
            <a:endParaRPr/>
          </a:p>
        </p:txBody>
      </p:sp>
      <p:sp>
        <p:nvSpPr>
          <p:cNvPr id="331" name="Google Shape;331;p3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Clr>
                <a:srgbClr val="F2613A"/>
              </a:buClr>
              <a:buSzPts val="2400"/>
              <a:buNone/>
            </a:pPr>
            <a:r>
              <a:rPr lang="en-US">
                <a:solidFill>
                  <a:srgbClr val="F2613A"/>
                </a:solidFill>
              </a:rPr>
              <a:t>Дейност</a:t>
            </a:r>
            <a:r>
              <a:rPr i="0" lang="en-US">
                <a:solidFill>
                  <a:srgbClr val="F2613A"/>
                </a:solidFill>
              </a:rPr>
              <a:t> 1.3 </a:t>
            </a:r>
            <a:r>
              <a:rPr b="1" i="0" lang="en-US">
                <a:solidFill>
                  <a:srgbClr val="F2613A"/>
                </a:solidFill>
              </a:rPr>
              <a:t> Представяне на модела ADDIE и дейностите за съвместно обучение</a:t>
            </a:r>
            <a:endParaRPr/>
          </a:p>
          <a:p>
            <a:pPr indent="0" lvl="0" marL="0" rtl="0" algn="just">
              <a:lnSpc>
                <a:spcPct val="90000"/>
              </a:lnSpc>
              <a:spcBef>
                <a:spcPts val="1000"/>
              </a:spcBef>
              <a:spcAft>
                <a:spcPts val="0"/>
              </a:spcAft>
              <a:buClr>
                <a:srgbClr val="F2613A"/>
              </a:buClr>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 </a:t>
            </a:r>
            <a:endParaRPr/>
          </a:p>
        </p:txBody>
      </p:sp>
      <p:sp>
        <p:nvSpPr>
          <p:cNvPr id="337" name="Google Shape;337;p31"/>
          <p:cNvSpPr txBox="1"/>
          <p:nvPr>
            <p:ph idx="2" type="body"/>
          </p:nvPr>
        </p:nvSpPr>
        <p:spPr>
          <a:xfrm>
            <a:off x="2842745" y="2136453"/>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rPr b="1" lang="en-US">
                <a:solidFill>
                  <a:srgbClr val="A2D2D6"/>
                </a:solidFill>
              </a:rPr>
              <a:t>Стъпка</a:t>
            </a:r>
            <a:r>
              <a:rPr b="1" i="0" lang="en-US" sz="1800">
                <a:solidFill>
                  <a:srgbClr val="A2D2D6"/>
                </a:solidFill>
                <a:latin typeface="Arial"/>
                <a:ea typeface="Arial"/>
                <a:cs typeface="Arial"/>
                <a:sym typeface="Arial"/>
              </a:rPr>
              <a:t> 5​</a:t>
            </a:r>
            <a:r>
              <a:rPr b="0" i="0" lang="en-US" sz="1800">
                <a:solidFill>
                  <a:srgbClr val="A2D2D6"/>
                </a:solidFill>
                <a:latin typeface="Arial"/>
                <a:ea typeface="Arial"/>
                <a:cs typeface="Arial"/>
                <a:sym typeface="Arial"/>
              </a:rPr>
              <a:t> </a:t>
            </a:r>
            <a:endParaRPr b="0" i="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t>Дайте на участниците 5 минути, за да обмислят избраните от тях ценности и да решат колко са важни за тях, дали живеят според тях и какво биха могли да направят, за да живеят в съответствие с тези ценности.   </a:t>
            </a:r>
            <a:endParaRPr/>
          </a:p>
          <a:p>
            <a:pPr indent="0" lvl="0" marL="0" rtl="0" algn="just">
              <a:lnSpc>
                <a:spcPct val="90000"/>
              </a:lnSpc>
              <a:spcBef>
                <a:spcPts val="1000"/>
              </a:spcBef>
              <a:spcAft>
                <a:spcPts val="0"/>
              </a:spcAft>
              <a:buClr>
                <a:schemeClr val="lt2"/>
              </a:buClr>
              <a:buSzPts val="1800"/>
              <a:buNone/>
            </a:pPr>
            <a:r>
              <a:rPr lang="en-US"/>
              <a:t>Тази кратка дейност ще ви даде общ преглед за ценностите, които имат различните поколения. </a:t>
            </a:r>
            <a:endParaRPr/>
          </a:p>
          <a:p>
            <a:pPr indent="0" lvl="0" marL="0" rtl="0" algn="just">
              <a:lnSpc>
                <a:spcPct val="90000"/>
              </a:lnSpc>
              <a:spcBef>
                <a:spcPts val="1000"/>
              </a:spcBef>
              <a:spcAft>
                <a:spcPts val="0"/>
              </a:spcAft>
              <a:buClr>
                <a:schemeClr val="lt2"/>
              </a:buClr>
              <a:buSzPts val="1800"/>
              <a:buNone/>
            </a:pPr>
            <a:r>
              <a:t/>
            </a:r>
            <a:endParaRPr/>
          </a:p>
        </p:txBody>
      </p:sp>
      <p:sp>
        <p:nvSpPr>
          <p:cNvPr id="338" name="Google Shape;338;p31"/>
          <p:cNvSpPr txBox="1"/>
          <p:nvPr>
            <p:ph idx="3" type="body"/>
          </p:nvPr>
        </p:nvSpPr>
        <p:spPr>
          <a:xfrm>
            <a:off x="0" y="1145929"/>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2"/>
          <p:cNvSpPr txBox="1"/>
          <p:nvPr>
            <p:ph idx="1" type="body"/>
          </p:nvPr>
        </p:nvSpPr>
        <p:spPr>
          <a:xfrm>
            <a:off x="61230" y="2539345"/>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0" i="0" sz="1800">
              <a:solidFill>
                <a:srgbClr val="636A6F"/>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rPr lang="en-US">
                <a:solidFill>
                  <a:srgbClr val="A6A9AC"/>
                </a:solidFill>
                <a:latin typeface="Arial"/>
                <a:ea typeface="Arial"/>
                <a:cs typeface="Arial"/>
                <a:sym typeface="Arial"/>
              </a:rPr>
              <a:t>Традиционната лекция и презентация в PowerPoint може да се окажат достатъчни за по-възрастните служители, но за да ангажирате по-младите, може да се нуждаете от повече интерактивни средства, като интерактивна система за управление на обучението и групови дейности. </a:t>
            </a:r>
            <a:endParaRPr>
              <a:solidFill>
                <a:srgbClr val="A6A9AC"/>
              </a:solidFill>
              <a:latin typeface="Arial"/>
              <a:ea typeface="Arial"/>
              <a:cs typeface="Arial"/>
              <a:sym typeface="Arial"/>
            </a:endParaRPr>
          </a:p>
        </p:txBody>
      </p:sp>
      <p:pic>
        <p:nvPicPr>
          <p:cNvPr id="344" name="Google Shape;344;p32"/>
          <p:cNvPicPr preferRelativeResize="0"/>
          <p:nvPr>
            <p:ph idx="2" type="body"/>
          </p:nvPr>
        </p:nvPicPr>
        <p:blipFill rotWithShape="1">
          <a:blip r:embed="rId3">
            <a:alphaModFix/>
          </a:blip>
          <a:srcRect b="0" l="0" r="0" t="0"/>
          <a:stretch/>
        </p:blipFill>
        <p:spPr>
          <a:xfrm>
            <a:off x="7390654" y="2625532"/>
            <a:ext cx="3341748" cy="2226440"/>
          </a:xfrm>
          <a:prstGeom prst="rect">
            <a:avLst/>
          </a:prstGeom>
          <a:noFill/>
          <a:ln>
            <a:noFill/>
          </a:ln>
        </p:spPr>
      </p:pic>
      <p:sp>
        <p:nvSpPr>
          <p:cNvPr id="345" name="Google Shape;345;p32"/>
          <p:cNvSpPr txBox="1"/>
          <p:nvPr>
            <p:ph idx="3" type="body"/>
          </p:nvPr>
        </p:nvSpPr>
        <p:spPr>
          <a:xfrm>
            <a:off x="0" y="789587"/>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Clr>
                <a:schemeClr val="accent6"/>
              </a:buClr>
              <a:buSzPts val="2400"/>
              <a:buNone/>
            </a:pPr>
            <a:r>
              <a:t/>
            </a:r>
            <a:endParaRPr>
              <a:solidFill>
                <a:srgbClr val="A2D2D6"/>
              </a:solidFill>
            </a:endParaRPr>
          </a:p>
          <a:p>
            <a:pPr indent="0" lvl="0" marL="0" rtl="0" algn="just">
              <a:lnSpc>
                <a:spcPct val="90000"/>
              </a:lnSpc>
              <a:spcBef>
                <a:spcPts val="1000"/>
              </a:spcBef>
              <a:spcAft>
                <a:spcPts val="0"/>
              </a:spcAft>
              <a:buClr>
                <a:schemeClr val="accent6"/>
              </a:buClr>
              <a:buSzPts val="1800"/>
              <a:buNone/>
            </a:pPr>
            <a:r>
              <a:t/>
            </a:r>
            <a:endParaRPr sz="180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accent6"/>
              </a:buClr>
              <a:buSzPts val="1800"/>
              <a:buNone/>
            </a:pPr>
            <a:r>
              <a:t/>
            </a:r>
            <a:endParaRPr i="0" sz="1800">
              <a:solidFill>
                <a:srgbClr val="F2613A"/>
              </a:solidFill>
            </a:endParaRPr>
          </a:p>
          <a:p>
            <a:pPr indent="0" lvl="0" marL="0" rtl="0" algn="just">
              <a:lnSpc>
                <a:spcPct val="90000"/>
              </a:lnSpc>
              <a:spcBef>
                <a:spcPts val="1000"/>
              </a:spcBef>
              <a:spcAft>
                <a:spcPts val="0"/>
              </a:spcAft>
              <a:buSzPts val="18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sz="1800">
              <a:solidFill>
                <a:srgbClr val="A2D2D6"/>
              </a:solidFill>
              <a:latin typeface="Arial"/>
              <a:ea typeface="Arial"/>
              <a:cs typeface="Arial"/>
              <a:sym typeface="Arial"/>
            </a:endParaRPr>
          </a:p>
          <a:p>
            <a:pPr indent="0" lvl="0" marL="0" rtl="0" algn="just">
              <a:lnSpc>
                <a:spcPct val="90000"/>
              </a:lnSpc>
              <a:spcBef>
                <a:spcPts val="1000"/>
              </a:spcBef>
              <a:spcAft>
                <a:spcPts val="0"/>
              </a:spcAft>
              <a:buClr>
                <a:schemeClr val="accent6"/>
              </a:buClr>
              <a:buSzPts val="1800"/>
              <a:buNone/>
            </a:pPr>
            <a:r>
              <a:t/>
            </a:r>
            <a:endParaRPr sz="1800">
              <a:solidFill>
                <a:srgbClr val="A2D2D6"/>
              </a:solidFill>
              <a:latin typeface="Arial"/>
              <a:ea typeface="Arial"/>
              <a:cs typeface="Arial"/>
              <a:sym typeface="Arial"/>
            </a:endParaRPr>
          </a:p>
          <a:p>
            <a:pPr indent="0" lvl="0" marL="0" rtl="0" algn="just">
              <a:lnSpc>
                <a:spcPct val="90000"/>
              </a:lnSpc>
              <a:spcBef>
                <a:spcPts val="1000"/>
              </a:spcBef>
              <a:spcAft>
                <a:spcPts val="0"/>
              </a:spcAft>
              <a:buClr>
                <a:srgbClr val="A2D2D6"/>
              </a:buClr>
              <a:buSzPts val="1800"/>
              <a:buNone/>
            </a:pPr>
            <a:r>
              <a:rPr lang="en-US" sz="1800">
                <a:solidFill>
                  <a:srgbClr val="A2D2D6"/>
                </a:solidFill>
                <a:latin typeface="Arial"/>
                <a:ea typeface="Arial"/>
                <a:cs typeface="Arial"/>
                <a:sym typeface="Arial"/>
              </a:rPr>
              <a:t>Обединете различните стилове на обучение</a:t>
            </a:r>
            <a:endParaRPr/>
          </a:p>
        </p:txBody>
      </p:sp>
      <p:sp>
        <p:nvSpPr>
          <p:cNvPr id="346" name="Google Shape;346;p32"/>
          <p:cNvSpPr txBox="1"/>
          <p:nvPr>
            <p:ph type="title"/>
          </p:nvPr>
        </p:nvSpPr>
        <p:spPr>
          <a:xfrm>
            <a:off x="-1" y="73708"/>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52" name="Google Shape;352;p33"/>
          <p:cNvSpPr txBox="1"/>
          <p:nvPr>
            <p:ph idx="1" type="body"/>
          </p:nvPr>
        </p:nvSpPr>
        <p:spPr>
          <a:xfrm>
            <a:off x="97969" y="1997123"/>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rPr b="1" lang="en-US">
                <a:solidFill>
                  <a:srgbClr val="A2D2D6"/>
                </a:solidFill>
              </a:rPr>
              <a:t>Използвайте наличните умения </a:t>
            </a:r>
            <a:r>
              <a:rPr b="1" i="0" lang="en-US" sz="1800">
                <a:solidFill>
                  <a:srgbClr val="A2D2D6"/>
                </a:solidFill>
                <a:latin typeface="Arial"/>
                <a:ea typeface="Arial"/>
                <a:cs typeface="Arial"/>
                <a:sym typeface="Arial"/>
              </a:rPr>
              <a:t> </a:t>
            </a:r>
            <a:r>
              <a:rPr b="0" i="0" lang="en-US" sz="1800">
                <a:solidFill>
                  <a:srgbClr val="A2D2D6"/>
                </a:solidFill>
                <a:latin typeface="Arial"/>
                <a:ea typeface="Arial"/>
                <a:cs typeface="Arial"/>
                <a:sym typeface="Arial"/>
              </a:rPr>
              <a:t> </a:t>
            </a:r>
            <a:endParaRPr>
              <a:solidFill>
                <a:srgbClr val="A2D2D6"/>
              </a:solidFill>
            </a:endParaRPr>
          </a:p>
          <a:p>
            <a:pPr indent="0" lvl="0" marL="0" rtl="0" algn="just">
              <a:lnSpc>
                <a:spcPct val="90000"/>
              </a:lnSpc>
              <a:spcBef>
                <a:spcPts val="0"/>
              </a:spcBef>
              <a:spcAft>
                <a:spcPts val="0"/>
              </a:spcAft>
              <a:buClr>
                <a:srgbClr val="A2D2D6"/>
              </a:buClr>
              <a:buSzPts val="1800"/>
              <a:buNone/>
            </a:pPr>
            <a:r>
              <a:t/>
            </a:r>
            <a:endParaRPr/>
          </a:p>
          <a:p>
            <a:pPr indent="0" lvl="0" marL="0" rtl="0" algn="just">
              <a:lnSpc>
                <a:spcPct val="90000"/>
              </a:lnSpc>
              <a:spcBef>
                <a:spcPts val="1000"/>
              </a:spcBef>
              <a:spcAft>
                <a:spcPts val="0"/>
              </a:spcAft>
              <a:buClr>
                <a:srgbClr val="636A6F"/>
              </a:buClr>
              <a:buSzPts val="1800"/>
              <a:buNone/>
            </a:pPr>
            <a:r>
              <a:rPr b="0" i="0" lang="en-US" sz="1800">
                <a:solidFill>
                  <a:srgbClr val="A6A9AC"/>
                </a:solidFill>
                <a:latin typeface="Arial"/>
                <a:ea typeface="Arial"/>
                <a:cs typeface="Arial"/>
                <a:sym typeface="Arial"/>
              </a:rPr>
              <a:t>Направете обучение, в което всички поколения да могат да дадат своя ценен принос. Например, поколенията с технически познания могат да споделят съвети относно определени технологични инструменти и СУО (система за управление на обучението), докато по-възрастното поколение може да сподели знания и опит в бранша. </a:t>
            </a:r>
            <a:endParaRPr>
              <a:solidFill>
                <a:srgbClr val="A6A9AC"/>
              </a:solidFill>
            </a:endParaRPr>
          </a:p>
        </p:txBody>
      </p:sp>
      <p:pic>
        <p:nvPicPr>
          <p:cNvPr id="353" name="Google Shape;353;p33"/>
          <p:cNvPicPr preferRelativeResize="0"/>
          <p:nvPr>
            <p:ph idx="2" type="body"/>
          </p:nvPr>
        </p:nvPicPr>
        <p:blipFill rotWithShape="1">
          <a:blip r:embed="rId3">
            <a:alphaModFix/>
          </a:blip>
          <a:srcRect b="0" l="0" r="0" t="0"/>
          <a:stretch/>
        </p:blipFill>
        <p:spPr>
          <a:xfrm>
            <a:off x="7390654" y="2633538"/>
            <a:ext cx="3341748" cy="2210427"/>
          </a:xfrm>
          <a:prstGeom prst="rect">
            <a:avLst/>
          </a:prstGeom>
          <a:noFill/>
          <a:ln>
            <a:noFill/>
          </a:ln>
        </p:spPr>
      </p:pic>
      <p:sp>
        <p:nvSpPr>
          <p:cNvPr id="354" name="Google Shape;354;p33"/>
          <p:cNvSpPr txBox="1"/>
          <p:nvPr>
            <p:ph idx="3" type="body"/>
          </p:nvPr>
        </p:nvSpPr>
        <p:spPr>
          <a:xfrm>
            <a:off x="97969" y="898574"/>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latin typeface="Arial"/>
              <a:ea typeface="Arial"/>
              <a:cs typeface="Arial"/>
              <a:sym typeface="Arial"/>
            </a:endParaRPr>
          </a:p>
          <a:p>
            <a:pPr indent="0" lvl="0" marL="0" rtl="0" algn="just">
              <a:lnSpc>
                <a:spcPct val="90000"/>
              </a:lnSpc>
              <a:spcBef>
                <a:spcPts val="1000"/>
              </a:spcBef>
              <a:spcAft>
                <a:spcPts val="0"/>
              </a:spcAft>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endParaRPr>
          </a:p>
        </p:txBody>
      </p:sp>
      <p:sp>
        <p:nvSpPr>
          <p:cNvPr id="355" name="Google Shape;355;p33"/>
          <p:cNvSpPr txBox="1"/>
          <p:nvPr/>
        </p:nvSpPr>
        <p:spPr>
          <a:xfrm>
            <a:off x="7390654" y="4843965"/>
            <a:ext cx="3341748"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chemeClr val="lt1"/>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chemeClr val="lt1"/>
                </a:solidFill>
                <a:latin typeface="Arial"/>
                <a:ea typeface="Arial"/>
                <a:cs typeface="Arial"/>
                <a:sym typeface="Arial"/>
              </a:rPr>
              <a:t> by Unknown Author is licensed under </a:t>
            </a:r>
            <a:r>
              <a:rPr b="0" i="0" lang="en-US" sz="900" u="sng" cap="none" strike="noStrike">
                <a:solidFill>
                  <a:schemeClr val="lt1"/>
                </a:solidFill>
                <a:latin typeface="Arial"/>
                <a:ea typeface="Arial"/>
                <a:cs typeface="Arial"/>
                <a:sym typeface="Arial"/>
                <a:hlinkClick r:id="rId5">
                  <a:extLst>
                    <a:ext uri="{A12FA001-AC4F-418D-AE19-62706E023703}">
                      <ahyp:hlinkClr val="tx"/>
                    </a:ext>
                  </a:extLst>
                </a:hlinkClick>
              </a:rPr>
              <a:t>CC BY-SA</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61" name="Google Shape;361;p34"/>
          <p:cNvSpPr txBox="1"/>
          <p:nvPr>
            <p:ph idx="1" type="body"/>
          </p:nvPr>
        </p:nvSpPr>
        <p:spPr>
          <a:xfrm>
            <a:off x="2493659" y="1948088"/>
            <a:ext cx="6638465"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2D2D6"/>
              </a:buClr>
              <a:buSzPts val="1800"/>
              <a:buNone/>
            </a:pPr>
            <a:r>
              <a:t/>
            </a:r>
            <a:endParaRPr b="1">
              <a:solidFill>
                <a:srgbClr val="A2D2D6"/>
              </a:solidFill>
            </a:endParaRPr>
          </a:p>
          <a:p>
            <a:pPr indent="0" lvl="0" marL="0" rtl="0" algn="l">
              <a:lnSpc>
                <a:spcPct val="90000"/>
              </a:lnSpc>
              <a:spcBef>
                <a:spcPts val="0"/>
              </a:spcBef>
              <a:spcAft>
                <a:spcPts val="0"/>
              </a:spcAft>
              <a:buClr>
                <a:srgbClr val="A2D2D6"/>
              </a:buClr>
              <a:buSzPts val="1800"/>
              <a:buNone/>
            </a:pPr>
            <a:r>
              <a:rPr b="1" lang="en-US" sz="2000">
                <a:solidFill>
                  <a:srgbClr val="A2D2D6"/>
                </a:solidFill>
              </a:rPr>
              <a:t>Разработване</a:t>
            </a:r>
            <a:endParaRPr/>
          </a:p>
          <a:p>
            <a:pPr indent="0" lvl="0" marL="0" rtl="0" algn="l">
              <a:lnSpc>
                <a:spcPct val="90000"/>
              </a:lnSpc>
              <a:spcBef>
                <a:spcPts val="0"/>
              </a:spcBef>
              <a:spcAft>
                <a:spcPts val="0"/>
              </a:spcAft>
              <a:buClr>
                <a:srgbClr val="A2D2D6"/>
              </a:buClr>
              <a:buSzPts val="1800"/>
              <a:buNone/>
            </a:pPr>
            <a:r>
              <a:t/>
            </a:r>
            <a:endParaRPr sz="2000"/>
          </a:p>
          <a:p>
            <a:pPr indent="0" lvl="0" marL="0" rtl="0" algn="l">
              <a:lnSpc>
                <a:spcPct val="90000"/>
              </a:lnSpc>
              <a:spcBef>
                <a:spcPts val="1000"/>
              </a:spcBef>
              <a:spcAft>
                <a:spcPts val="0"/>
              </a:spcAft>
              <a:buClr>
                <a:srgbClr val="636A6F"/>
              </a:buClr>
              <a:buSzPts val="1800"/>
              <a:buNone/>
            </a:pPr>
            <a:r>
              <a:rPr lang="en-US"/>
              <a:t>Този етап включва създаване и тестване на резултатите от обучението.  </a:t>
            </a:r>
            <a:endParaRPr/>
          </a:p>
          <a:p>
            <a:pPr indent="0" lvl="0" marL="0" rtl="0" algn="l">
              <a:lnSpc>
                <a:spcPct val="90000"/>
              </a:lnSpc>
              <a:spcBef>
                <a:spcPts val="1000"/>
              </a:spcBef>
              <a:spcAft>
                <a:spcPts val="0"/>
              </a:spcAft>
              <a:buClr>
                <a:srgbClr val="636A6F"/>
              </a:buClr>
              <a:buSzPts val="1800"/>
              <a:buNone/>
            </a:pPr>
            <a:r>
              <a:rPr lang="en-US"/>
              <a:t>Той има за цел да отговори на следните въпроси: </a:t>
            </a:r>
            <a:endParaRPr/>
          </a:p>
          <a:p>
            <a:pPr indent="-285750" lvl="0" marL="285750" rtl="0" algn="l">
              <a:lnSpc>
                <a:spcPct val="90000"/>
              </a:lnSpc>
              <a:spcBef>
                <a:spcPts val="1000"/>
              </a:spcBef>
              <a:spcAft>
                <a:spcPts val="0"/>
              </a:spcAft>
              <a:buClr>
                <a:srgbClr val="636A6F"/>
              </a:buClr>
              <a:buSzPts val="1800"/>
              <a:buFont typeface="Arial"/>
              <a:buChar char="•"/>
            </a:pPr>
            <a:r>
              <a:rPr lang="en-US"/>
              <a:t>Спазва ли се времевата рамка по отношение на материала, който е обхванат? </a:t>
            </a:r>
            <a:endParaRPr/>
          </a:p>
          <a:p>
            <a:pPr indent="-285750" lvl="0" marL="285750" rtl="0" algn="l">
              <a:lnSpc>
                <a:spcPct val="90000"/>
              </a:lnSpc>
              <a:spcBef>
                <a:spcPts val="1000"/>
              </a:spcBef>
              <a:spcAft>
                <a:spcPts val="0"/>
              </a:spcAft>
              <a:buClr>
                <a:srgbClr val="636A6F"/>
              </a:buClr>
              <a:buSzPts val="1800"/>
              <a:buFont typeface="Arial"/>
              <a:buChar char="•"/>
            </a:pPr>
            <a:r>
              <a:rPr lang="en-US"/>
              <a:t>Ефективно ли работят членовете на различните екипи? </a:t>
            </a:r>
            <a:endParaRPr/>
          </a:p>
          <a:p>
            <a:pPr indent="-285750" lvl="0" marL="285750" rtl="0" algn="l">
              <a:lnSpc>
                <a:spcPct val="90000"/>
              </a:lnSpc>
              <a:spcBef>
                <a:spcPts val="1000"/>
              </a:spcBef>
              <a:spcAft>
                <a:spcPts val="0"/>
              </a:spcAft>
              <a:buClr>
                <a:srgbClr val="636A6F"/>
              </a:buClr>
              <a:buSzPts val="1800"/>
              <a:buFont typeface="Arial"/>
              <a:buChar char="•"/>
            </a:pPr>
            <a:r>
              <a:rPr lang="en-US"/>
              <a:t>Дават ли участниците най-доброто, което могат? </a:t>
            </a:r>
            <a:endParaRPr/>
          </a:p>
          <a:p>
            <a:pPr indent="-285750" lvl="0" marL="285750" rtl="0" algn="l">
              <a:lnSpc>
                <a:spcPct val="90000"/>
              </a:lnSpc>
              <a:spcBef>
                <a:spcPts val="1000"/>
              </a:spcBef>
              <a:spcAft>
                <a:spcPts val="0"/>
              </a:spcAft>
              <a:buClr>
                <a:srgbClr val="636A6F"/>
              </a:buClr>
              <a:buSzPts val="1800"/>
              <a:buFont typeface="Arial"/>
              <a:buChar char="•"/>
            </a:pPr>
            <a:r>
              <a:rPr lang="en-US"/>
              <a:t>По предназначение ли са изработените материали?</a:t>
            </a:r>
            <a:endParaRPr/>
          </a:p>
          <a:p>
            <a:pPr indent="0" lvl="0" marL="0" rtl="0" algn="l">
              <a:lnSpc>
                <a:spcPct val="90000"/>
              </a:lnSpc>
              <a:spcBef>
                <a:spcPts val="1000"/>
              </a:spcBef>
              <a:spcAft>
                <a:spcPts val="0"/>
              </a:spcAft>
              <a:buClr>
                <a:srgbClr val="636A6F"/>
              </a:buClr>
              <a:buSzPts val="1800"/>
              <a:buNone/>
            </a:pPr>
            <a:r>
              <a:t/>
            </a:r>
            <a:endParaRPr/>
          </a:p>
        </p:txBody>
      </p:sp>
      <p:sp>
        <p:nvSpPr>
          <p:cNvPr id="362" name="Google Shape;362;p34"/>
          <p:cNvSpPr txBox="1"/>
          <p:nvPr>
            <p:ph idx="3" type="body"/>
          </p:nvPr>
        </p:nvSpPr>
        <p:spPr>
          <a:xfrm>
            <a:off x="97969" y="90550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68" name="Google Shape;368;p35"/>
          <p:cNvSpPr txBox="1"/>
          <p:nvPr>
            <p:ph idx="2" type="body"/>
          </p:nvPr>
        </p:nvSpPr>
        <p:spPr>
          <a:xfrm>
            <a:off x="2890872" y="1719358"/>
            <a:ext cx="5910944"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solidFill>
                <a:srgbClr val="636A6F"/>
              </a:solidFill>
            </a:endParaRPr>
          </a:p>
          <a:p>
            <a:pPr indent="0" lvl="0" marL="0" rtl="0" algn="l">
              <a:lnSpc>
                <a:spcPct val="90000"/>
              </a:lnSpc>
              <a:spcBef>
                <a:spcPts val="1000"/>
              </a:spcBef>
              <a:spcAft>
                <a:spcPts val="0"/>
              </a:spcAft>
              <a:buClr>
                <a:srgbClr val="A2D2D6"/>
              </a:buClr>
              <a:buSzPts val="1800"/>
              <a:buNone/>
            </a:pPr>
            <a:r>
              <a:rPr b="1" lang="en-US" sz="2000">
                <a:solidFill>
                  <a:srgbClr val="A2D2D6"/>
                </a:solidFill>
              </a:rPr>
              <a:t>Изпълнение</a:t>
            </a:r>
            <a:endParaRPr/>
          </a:p>
          <a:p>
            <a:pPr indent="0" lvl="0" marL="0" rtl="0" algn="l">
              <a:lnSpc>
                <a:spcPct val="90000"/>
              </a:lnSpc>
              <a:spcBef>
                <a:spcPts val="1000"/>
              </a:spcBef>
              <a:spcAft>
                <a:spcPts val="0"/>
              </a:spcAft>
              <a:buClr>
                <a:srgbClr val="A2D2D6"/>
              </a:buClr>
              <a:buSzPts val="1800"/>
              <a:buNone/>
            </a:pPr>
            <a:r>
              <a:t/>
            </a:r>
            <a:endParaRPr sz="2000"/>
          </a:p>
          <a:p>
            <a:pPr indent="0" lvl="0" marL="0" rtl="0" algn="just">
              <a:lnSpc>
                <a:spcPct val="90000"/>
              </a:lnSpc>
              <a:spcBef>
                <a:spcPts val="1000"/>
              </a:spcBef>
              <a:spcAft>
                <a:spcPts val="0"/>
              </a:spcAft>
              <a:buClr>
                <a:schemeClr val="lt2"/>
              </a:buClr>
              <a:buSzPts val="1800"/>
              <a:buNone/>
            </a:pPr>
            <a:r>
              <a:rPr lang="en-US"/>
              <a:t>По време на фазата на изпълнение се разработва процедура за подготовка на ръководителя на обучението и участниците. Обучението на самия обучител трябва да обхваща учебната програма, резултатите от обучението, метода за провеждане на обучението и процедурите за тестване. Подготовката на участниците включва обучението им в нови инструменти (софтуер или хардуер), като трябва да се уверим, че са наясно с новостите в тяхната сфера на работа. </a:t>
            </a:r>
            <a:endParaRPr/>
          </a:p>
        </p:txBody>
      </p:sp>
      <p:sp>
        <p:nvSpPr>
          <p:cNvPr id="369" name="Google Shape;369;p35"/>
          <p:cNvSpPr txBox="1"/>
          <p:nvPr>
            <p:ph idx="3" type="body"/>
          </p:nvPr>
        </p:nvSpPr>
        <p:spPr>
          <a:xfrm>
            <a:off x="97970" y="890298"/>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latin typeface="Arial"/>
              <a:ea typeface="Arial"/>
              <a:cs typeface="Arial"/>
              <a:sym typeface="Arial"/>
            </a:endParaRPr>
          </a:p>
          <a:p>
            <a:pPr indent="0" lvl="0" marL="0" rtl="0" algn="just">
              <a:lnSpc>
                <a:spcPct val="90000"/>
              </a:lnSpc>
              <a:spcBef>
                <a:spcPts val="1000"/>
              </a:spcBef>
              <a:spcAft>
                <a:spcPts val="0"/>
              </a:spcAft>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75" name="Google Shape;375;p36"/>
          <p:cNvSpPr txBox="1"/>
          <p:nvPr>
            <p:ph idx="2" type="body"/>
          </p:nvPr>
        </p:nvSpPr>
        <p:spPr>
          <a:xfrm>
            <a:off x="2529444" y="1652899"/>
            <a:ext cx="6319872"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t/>
            </a:r>
            <a:endParaRPr b="1">
              <a:solidFill>
                <a:srgbClr val="636A6F"/>
              </a:solidFill>
            </a:endParaRPr>
          </a:p>
          <a:p>
            <a:pPr indent="0" lvl="0" marL="0" rtl="0" algn="l">
              <a:lnSpc>
                <a:spcPct val="90000"/>
              </a:lnSpc>
              <a:spcBef>
                <a:spcPts val="1000"/>
              </a:spcBef>
              <a:spcAft>
                <a:spcPts val="0"/>
              </a:spcAft>
              <a:buClr>
                <a:srgbClr val="A2D2D6"/>
              </a:buClr>
              <a:buSzPts val="1800"/>
              <a:buNone/>
            </a:pPr>
            <a:r>
              <a:rPr b="1" i="0" lang="en-US" sz="2000">
                <a:solidFill>
                  <a:srgbClr val="A2D2D6"/>
                </a:solidFill>
                <a:latin typeface="Arial"/>
                <a:ea typeface="Arial"/>
                <a:cs typeface="Arial"/>
                <a:sym typeface="Arial"/>
              </a:rPr>
              <a:t>Оценка</a:t>
            </a:r>
            <a:r>
              <a:rPr b="1" i="0" lang="en-US" sz="1800">
                <a:solidFill>
                  <a:srgbClr val="A2D2D6"/>
                </a:solidFill>
                <a:latin typeface="Arial"/>
                <a:ea typeface="Arial"/>
                <a:cs typeface="Arial"/>
                <a:sym typeface="Arial"/>
              </a:rPr>
              <a:t> </a:t>
            </a:r>
            <a:endParaRPr b="1" i="0" sz="1800">
              <a:solidFill>
                <a:srgbClr val="A2D2D6"/>
              </a:solidFill>
              <a:latin typeface="Arial"/>
              <a:ea typeface="Arial"/>
              <a:cs typeface="Arial"/>
              <a:sym typeface="Arial"/>
            </a:endParaRPr>
          </a:p>
          <a:p>
            <a:pPr indent="0" lvl="0" marL="0" rtl="0" algn="l">
              <a:lnSpc>
                <a:spcPct val="90000"/>
              </a:lnSpc>
              <a:spcBef>
                <a:spcPts val="1000"/>
              </a:spcBef>
              <a:spcAft>
                <a:spcPts val="0"/>
              </a:spcAft>
              <a:buClr>
                <a:srgbClr val="A2D2D6"/>
              </a:buClr>
              <a:buSzPts val="1800"/>
              <a:buNone/>
            </a:pPr>
            <a:r>
              <a:t/>
            </a:r>
            <a:endParaRPr b="1" i="0">
              <a:solidFill>
                <a:srgbClr val="A2D2D6"/>
              </a:solidFill>
              <a:latin typeface="Arial"/>
              <a:ea typeface="Arial"/>
              <a:cs typeface="Arial"/>
              <a:sym typeface="Arial"/>
            </a:endParaRPr>
          </a:p>
          <a:p>
            <a:pPr indent="0" lvl="0" marL="0" rtl="0" algn="just">
              <a:lnSpc>
                <a:spcPct val="90000"/>
              </a:lnSpc>
              <a:spcBef>
                <a:spcPts val="1000"/>
              </a:spcBef>
              <a:spcAft>
                <a:spcPts val="0"/>
              </a:spcAft>
              <a:buClr>
                <a:srgbClr val="636A6F"/>
              </a:buClr>
              <a:buSzPts val="1800"/>
              <a:buNone/>
            </a:pPr>
            <a:r>
              <a:rPr b="0" i="0" lang="en-US" sz="1800">
                <a:solidFill>
                  <a:srgbClr val="A6A9AC"/>
                </a:solidFill>
                <a:latin typeface="Arial"/>
                <a:ea typeface="Arial"/>
                <a:cs typeface="Arial"/>
                <a:sym typeface="Arial"/>
              </a:rPr>
              <a:t>Фазата на оценяване се състои от две части: формираща и обобщаваща. Формиращата оценка присъства на всеки етап от процеса на ADDIE. Обобщаващата оценка се състои от тестове, предназначени за даден критерии, свързан с референтни елементи и представляващи възможности за обратна връзка от потребителите</a:t>
            </a:r>
            <a:r>
              <a:rPr lang="en-US">
                <a:solidFill>
                  <a:srgbClr val="A6A9AC"/>
                </a:solidFill>
              </a:rPr>
              <a:t> </a:t>
            </a:r>
            <a:r>
              <a:rPr b="0" i="0" lang="en-US" sz="1800">
                <a:solidFill>
                  <a:srgbClr val="A6A9AC"/>
                </a:solidFill>
                <a:latin typeface="Arial"/>
                <a:ea typeface="Arial"/>
                <a:cs typeface="Arial"/>
                <a:sym typeface="Arial"/>
              </a:rPr>
              <a:t>(Branch, 2009) </a:t>
            </a:r>
            <a:endParaRPr b="0" i="0">
              <a:solidFill>
                <a:srgbClr val="A6A9AC"/>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376" name="Google Shape;376;p36"/>
          <p:cNvSpPr txBox="1"/>
          <p:nvPr>
            <p:ph idx="3" type="body"/>
          </p:nvPr>
        </p:nvSpPr>
        <p:spPr>
          <a:xfrm>
            <a:off x="97969" y="900154"/>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SzPts val="2400"/>
              <a:buNone/>
            </a:pPr>
            <a:r>
              <a:rPr lang="en-US">
                <a:solidFill>
                  <a:srgbClr val="F2613A"/>
                </a:solidFill>
                <a:latin typeface="Arial"/>
                <a:ea typeface="Arial"/>
                <a:cs typeface="Arial"/>
                <a:sym typeface="Arial"/>
              </a:rPr>
              <a:t>Дейност</a:t>
            </a:r>
            <a:r>
              <a:rPr i="0" lang="en-US">
                <a:solidFill>
                  <a:srgbClr val="F2613A"/>
                </a:solidFill>
                <a:latin typeface="Arial"/>
                <a:ea typeface="Arial"/>
                <a:cs typeface="Arial"/>
                <a:sym typeface="Arial"/>
              </a:rPr>
              <a:t> 1.3 </a:t>
            </a:r>
            <a:r>
              <a:rPr b="1" i="0" lang="en-US">
                <a:solidFill>
                  <a:srgbClr val="F2613A"/>
                </a:solidFill>
                <a:latin typeface="Arial"/>
                <a:ea typeface="Arial"/>
                <a:cs typeface="Arial"/>
                <a:sym typeface="Arial"/>
              </a:rPr>
              <a:t> Представяне на модела ADDIE и дейностите за съвместно обучение</a:t>
            </a:r>
            <a:endParaRPr>
              <a:latin typeface="Arial"/>
              <a:ea typeface="Arial"/>
              <a:cs typeface="Arial"/>
              <a:sym typeface="Arial"/>
            </a:endParaRPr>
          </a:p>
          <a:p>
            <a:pPr indent="0" lvl="0" marL="0" rtl="0" algn="just">
              <a:lnSpc>
                <a:spcPct val="90000"/>
              </a:lnSpc>
              <a:spcBef>
                <a:spcPts val="1000"/>
              </a:spcBef>
              <a:spcAft>
                <a:spcPts val="0"/>
              </a:spcAft>
              <a:buClr>
                <a:schemeClr val="accent6"/>
              </a:buClr>
              <a:buSzPts val="2400"/>
              <a:buNone/>
            </a:pPr>
            <a:r>
              <a:t/>
            </a:r>
            <a:endParaRPr>
              <a:solidFill>
                <a:srgbClr val="A2D2D6"/>
              </a:solidFill>
              <a:latin typeface="Arial"/>
              <a:ea typeface="Arial"/>
              <a:cs typeface="Arial"/>
              <a:sym typeface="Arial"/>
            </a:endParaRPr>
          </a:p>
        </p:txBody>
      </p:sp>
      <p:pic>
        <p:nvPicPr>
          <p:cNvPr id="377" name="Google Shape;377;p36"/>
          <p:cNvPicPr preferRelativeResize="0"/>
          <p:nvPr/>
        </p:nvPicPr>
        <p:blipFill rotWithShape="1">
          <a:blip r:embed="rId3">
            <a:alphaModFix/>
          </a:blip>
          <a:srcRect b="0" l="0" r="0" t="0"/>
          <a:stretch/>
        </p:blipFill>
        <p:spPr>
          <a:xfrm>
            <a:off x="7994293" y="4773653"/>
            <a:ext cx="2190750" cy="1457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383" name="Google Shape;383;p37"/>
          <p:cNvSpPr txBox="1"/>
          <p:nvPr>
            <p:ph idx="1" type="body"/>
          </p:nvPr>
        </p:nvSpPr>
        <p:spPr>
          <a:xfrm>
            <a:off x="97971" y="1462684"/>
            <a:ext cx="10035380" cy="53136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D4CC"/>
              </a:buClr>
              <a:buSzPts val="1800"/>
              <a:buNone/>
            </a:pPr>
            <a:r>
              <a:rPr b="1" lang="en-US">
                <a:solidFill>
                  <a:srgbClr val="93D4CC"/>
                </a:solidFill>
                <a:latin typeface="Arial"/>
                <a:ea typeface="Arial"/>
                <a:cs typeface="Arial"/>
                <a:sym typeface="Arial"/>
              </a:rPr>
              <a:t>Линкове</a:t>
            </a:r>
            <a:r>
              <a:rPr b="0" i="0" lang="en-US" sz="1800">
                <a:solidFill>
                  <a:srgbClr val="93D4CC"/>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lang="en-US">
                <a:solidFill>
                  <a:srgbClr val="636A6F"/>
                </a:solidFill>
              </a:rPr>
              <a:t>Моделът </a:t>
            </a:r>
            <a:r>
              <a:rPr b="0" i="0" lang="en-US" sz="1800">
                <a:solidFill>
                  <a:srgbClr val="636A6F"/>
                </a:solidFill>
                <a:latin typeface="Arial"/>
                <a:ea typeface="Arial"/>
                <a:cs typeface="Arial"/>
                <a:sym typeface="Arial"/>
              </a:rPr>
              <a:t>ADDIE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0" i="0" lang="en-US" sz="1800" u="sng" strike="noStrike">
                <a:solidFill>
                  <a:srgbClr val="93D4CC"/>
                </a:solidFill>
                <a:latin typeface="Arial"/>
                <a:ea typeface="Arial"/>
                <a:cs typeface="Arial"/>
                <a:sym typeface="Arial"/>
                <a:hlinkClick r:id="rId3">
                  <a:extLst>
                    <a:ext uri="{A12FA001-AC4F-418D-AE19-62706E023703}">
                      <ahyp:hlinkClr val="tx"/>
                    </a:ext>
                  </a:extLst>
                </a:hlinkClick>
              </a:rPr>
              <a:t>https://www.instructionaldesign.org/models/addie/</a:t>
            </a:r>
            <a:r>
              <a:rPr b="0" i="0" lang="en-US" sz="180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lt2"/>
              </a:buClr>
              <a:buSzPts val="1800"/>
              <a:buNone/>
            </a:pPr>
            <a:r>
              <a:t/>
            </a:r>
            <a:endParaRPr b="1" i="0" sz="1800">
              <a:solidFill>
                <a:srgbClr val="93D4CC"/>
              </a:solidFill>
              <a:latin typeface="Arial"/>
              <a:ea typeface="Arial"/>
              <a:cs typeface="Arial"/>
              <a:sym typeface="Arial"/>
            </a:endParaRPr>
          </a:p>
          <a:p>
            <a:pPr indent="0" lvl="0" marL="0" rtl="0" algn="l">
              <a:lnSpc>
                <a:spcPct val="90000"/>
              </a:lnSpc>
              <a:spcBef>
                <a:spcPts val="1000"/>
              </a:spcBef>
              <a:spcAft>
                <a:spcPts val="0"/>
              </a:spcAft>
              <a:buClr>
                <a:srgbClr val="93D4CC"/>
              </a:buClr>
              <a:buSzPts val="1800"/>
              <a:buNone/>
            </a:pPr>
            <a:r>
              <a:rPr b="1" lang="en-US">
                <a:solidFill>
                  <a:srgbClr val="93D4CC"/>
                </a:solidFill>
                <a:latin typeface="Arial"/>
                <a:ea typeface="Arial"/>
                <a:cs typeface="Arial"/>
                <a:sym typeface="Arial"/>
              </a:rPr>
              <a:t>Източници</a:t>
            </a:r>
            <a:r>
              <a:rPr b="0" i="0" lang="en-US" sz="1800">
                <a:solidFill>
                  <a:srgbClr val="636A6F"/>
                </a:solidFill>
                <a:latin typeface="Arial"/>
                <a:ea typeface="Arial"/>
                <a:cs typeface="Arial"/>
                <a:sym typeface="Arial"/>
              </a:rPr>
              <a:t>     </a:t>
            </a:r>
            <a:endParaRPr/>
          </a:p>
          <a:p>
            <a:pPr indent="0" lvl="0" marL="0" rtl="0" algn="l">
              <a:lnSpc>
                <a:spcPct val="90000"/>
              </a:lnSpc>
              <a:spcBef>
                <a:spcPts val="1000"/>
              </a:spcBef>
              <a:spcAft>
                <a:spcPts val="0"/>
              </a:spcAft>
              <a:buClr>
                <a:srgbClr val="636A6F"/>
              </a:buClr>
              <a:buSzPts val="1800"/>
              <a:buNone/>
            </a:pPr>
            <a:r>
              <a:rPr b="0" i="0" lang="en-US" sz="1800">
                <a:solidFill>
                  <a:srgbClr val="636A6F"/>
                </a:solidFill>
                <a:latin typeface="Arial"/>
                <a:ea typeface="Arial"/>
                <a:cs typeface="Arial"/>
                <a:sym typeface="Arial"/>
              </a:rPr>
              <a:t>Branch, R. M. (2009). Instructional design: The ADDIE approach (Vol. 722). Springer Science &amp; Business Media. </a:t>
            </a:r>
            <a:endParaRPr b="0" i="0">
              <a:solidFill>
                <a:srgbClr val="000000"/>
              </a:solidFill>
              <a:latin typeface="Arial"/>
              <a:ea typeface="Arial"/>
              <a:cs typeface="Arial"/>
              <a:sym typeface="Arial"/>
            </a:endParaRPr>
          </a:p>
          <a:p>
            <a:pPr indent="0" lvl="0" marL="0" rtl="0" algn="l">
              <a:lnSpc>
                <a:spcPct val="90000"/>
              </a:lnSpc>
              <a:spcBef>
                <a:spcPts val="1000"/>
              </a:spcBef>
              <a:spcAft>
                <a:spcPts val="0"/>
              </a:spcAft>
              <a:buClr>
                <a:srgbClr val="636A6F"/>
              </a:buClr>
              <a:buSzPts val="1800"/>
              <a:buNone/>
            </a:pPr>
            <a:r>
              <a:rPr b="0" i="0" lang="en-US" sz="1800">
                <a:solidFill>
                  <a:srgbClr val="636A6F"/>
                </a:solidFill>
                <a:latin typeface="Arial"/>
                <a:ea typeface="Arial"/>
                <a:cs typeface="Arial"/>
                <a:sym typeface="Arial"/>
              </a:rPr>
              <a:t>Morrison, K. (2019). A 5-Step Guide For Conducting A Successful Training Needs Analysis, Corporate eLearning. Retrieved from </a:t>
            </a:r>
            <a:r>
              <a:rPr b="0" i="0" lang="en-US" sz="1800" u="sng" strike="noStrike">
                <a:solidFill>
                  <a:srgbClr val="93D4CC"/>
                </a:solidFill>
                <a:latin typeface="Arial"/>
                <a:ea typeface="Arial"/>
                <a:cs typeface="Arial"/>
                <a:sym typeface="Arial"/>
                <a:hlinkClick r:id="rId4">
                  <a:extLst>
                    <a:ext uri="{A12FA001-AC4F-418D-AE19-62706E023703}">
                      <ahyp:hlinkClr val="tx"/>
                    </a:ext>
                  </a:extLst>
                </a:hlinkClick>
              </a:rPr>
              <a:t>https://elearningindustry.com/training-needs-analysis-5-step-guide-conducting-successful</a:t>
            </a:r>
            <a:r>
              <a:rPr b="0" i="0" lang="en-US" sz="1800">
                <a:solidFill>
                  <a:srgbClr val="636A6F"/>
                </a:solidFill>
                <a:latin typeface="Arial"/>
                <a:ea typeface="Arial"/>
                <a:cs typeface="Arial"/>
                <a:sym typeface="Arial"/>
              </a:rPr>
              <a:t>  </a:t>
            </a:r>
            <a:endParaRPr b="0" i="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pic>
        <p:nvPicPr>
          <p:cNvPr id="384" name="Google Shape;384;p37"/>
          <p:cNvPicPr preferRelativeResize="0"/>
          <p:nvPr>
            <p:ph idx="2" type="body"/>
          </p:nvPr>
        </p:nvPicPr>
        <p:blipFill rotWithShape="1">
          <a:blip r:embed="rId5">
            <a:alphaModFix/>
          </a:blip>
          <a:srcRect b="0" l="0" r="0" t="0"/>
          <a:stretch/>
        </p:blipFill>
        <p:spPr>
          <a:xfrm>
            <a:off x="5915026" y="4952872"/>
            <a:ext cx="4514850" cy="1514475"/>
          </a:xfrm>
          <a:prstGeom prst="rect">
            <a:avLst/>
          </a:prstGeom>
          <a:noFill/>
          <a:ln>
            <a:noFill/>
          </a:ln>
        </p:spPr>
      </p:pic>
      <p:sp>
        <p:nvSpPr>
          <p:cNvPr id="385" name="Google Shape;385;p3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t/>
            </a:r>
            <a:endParaRPr i="0">
              <a:solidFill>
                <a:srgbClr val="F2613A"/>
              </a:solidFill>
            </a:endParaRPr>
          </a:p>
          <a:p>
            <a:pPr indent="0" lvl="0" marL="0" rtl="0" algn="just">
              <a:lnSpc>
                <a:spcPct val="90000"/>
              </a:lnSpc>
              <a:spcBef>
                <a:spcPts val="1000"/>
              </a:spcBef>
              <a:spcAft>
                <a:spcPts val="0"/>
              </a:spcAft>
              <a:buSzPts val="2400"/>
              <a:buNone/>
            </a:pPr>
            <a:r>
              <a:rPr lang="en-US">
                <a:solidFill>
                  <a:srgbClr val="F2613A"/>
                </a:solidFill>
              </a:rPr>
              <a:t>Дейност</a:t>
            </a:r>
            <a:r>
              <a:rPr i="0" lang="en-US">
                <a:solidFill>
                  <a:srgbClr val="F2613A"/>
                </a:solidFill>
              </a:rPr>
              <a:t> 1.3 </a:t>
            </a:r>
            <a:r>
              <a:rPr b="1" i="0" lang="en-US">
                <a:solidFill>
                  <a:srgbClr val="F2613A"/>
                </a:solidFill>
              </a:rPr>
              <a:t> Представяне на модела ADDIE и дейностите за съвместно обучение</a:t>
            </a:r>
            <a:endParaRPr/>
          </a:p>
          <a:p>
            <a:pPr indent="0" lvl="0" marL="0" rtl="0" algn="just">
              <a:lnSpc>
                <a:spcPct val="90000"/>
              </a:lnSpc>
              <a:spcBef>
                <a:spcPts val="1000"/>
              </a:spcBef>
              <a:spcAft>
                <a:spcPts val="0"/>
              </a:spcAft>
              <a:buClr>
                <a:schemeClr val="accent6"/>
              </a:buClr>
              <a:buSzPts val="2400"/>
              <a:buNone/>
            </a:pPr>
            <a:r>
              <a:t/>
            </a:r>
            <a:endParaRPr>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Модул 2 </a:t>
            </a:r>
            <a:endParaRPr/>
          </a:p>
        </p:txBody>
      </p:sp>
      <p:sp>
        <p:nvSpPr>
          <p:cNvPr id="391" name="Google Shape;391;p38"/>
          <p:cNvSpPr txBox="1"/>
          <p:nvPr>
            <p:ph idx="1" type="body"/>
          </p:nvPr>
        </p:nvSpPr>
        <p:spPr>
          <a:xfrm>
            <a:off x="97970" y="1462684"/>
            <a:ext cx="11789229" cy="55677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600"/>
              <a:buNone/>
            </a:pPr>
            <a:r>
              <a:rPr b="0" i="0" lang="en-US" sz="1600">
                <a:latin typeface="Arial"/>
                <a:ea typeface="Arial"/>
                <a:cs typeface="Arial"/>
                <a:sym typeface="Arial"/>
              </a:rPr>
              <a:t>Michael Beer, M., Finnstrom, M., Schrader, D. (2016).  The Great Training Robbery. Harvard Business School.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Branch, R. M. (2009). Instructional design: The ADDIE approach (Vol. 722). Springer Science &amp; Business Media.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Cedefop (2008). Terminology of European Education and Training Policy. Luxembourg: Office for Official Publications of the European Communities.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Heathfield, S.M. (2020). How to Conduct a Simple Training Needs Assessment in 7 Steps The balance careers, Human Resources: Training Tips, Retrieved from </a:t>
            </a:r>
            <a:r>
              <a:rPr b="0" i="0" lang="en-US" sz="1600" u="sng" strike="noStrike">
                <a:solidFill>
                  <a:srgbClr val="93D4CC"/>
                </a:solidFill>
                <a:latin typeface="Arial"/>
                <a:ea typeface="Arial"/>
                <a:cs typeface="Arial"/>
                <a:sym typeface="Arial"/>
                <a:hlinkClick r:id="rId3">
                  <a:extLst>
                    <a:ext uri="{A12FA001-AC4F-418D-AE19-62706E023703}">
                      <ahyp:hlinkClr val="tx"/>
                    </a:ext>
                  </a:extLst>
                </a:hlinkClick>
              </a:rPr>
              <a:t>https://bit.ly/</a:t>
            </a:r>
            <a:r>
              <a:rPr b="0" i="0" lang="en-US" sz="1600" u="sng" strike="noStrike">
                <a:solidFill>
                  <a:schemeClr val="hlink"/>
                </a:solidFill>
                <a:latin typeface="Arial"/>
                <a:ea typeface="Arial"/>
                <a:cs typeface="Arial"/>
                <a:sym typeface="Arial"/>
                <a:hlinkClick r:id="rId4"/>
              </a:rPr>
              <a:t>31NmryL</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Johnson, S. (2017). Finding Common Ground: How to Effectively Train Different Generations, Knowledge Anywhere. Retrieved from </a:t>
            </a:r>
            <a:r>
              <a:rPr b="0" i="0" lang="en-US" sz="1600" u="sng" strike="noStrike">
                <a:solidFill>
                  <a:srgbClr val="93D4CC"/>
                </a:solidFill>
                <a:latin typeface="Arial"/>
                <a:ea typeface="Arial"/>
                <a:cs typeface="Arial"/>
                <a:sym typeface="Arial"/>
                <a:hlinkClick r:id="rId5">
                  <a:extLst>
                    <a:ext uri="{A12FA001-AC4F-418D-AE19-62706E023703}">
                      <ahyp:hlinkClr val="tx"/>
                    </a:ext>
                  </a:extLst>
                </a:hlinkClick>
              </a:rPr>
              <a:t>https://www.knowledgeanywhere.com</a:t>
            </a:r>
            <a:r>
              <a:rPr b="0" i="0" lang="en-US" sz="1600" u="sng" strike="noStrike">
                <a:solidFill>
                  <a:schemeClr val="hlink"/>
                </a:solidFill>
                <a:latin typeface="Arial"/>
                <a:ea typeface="Arial"/>
                <a:cs typeface="Arial"/>
                <a:sym typeface="Arial"/>
                <a:hlinkClick r:id="rId6"/>
              </a:rPr>
              <a:t>/resources/article-detail/how-to-effectively-train-different-generations</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McGhee, W., Thayer, P.W. (1961), Training in Business and Industry. New Jersey: John Wiley &amp; Sons Inc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Morrison, M. (2017), How to do a Training Needs Analysis – TNA (Learning Needs Analysis LNA), Retrieved from: https://www.rapidbi.com/how-to-do-a-training-needs-analysis-tna/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Morrison, K. (2019). A 5-Step Guide For Conducting A Successful Training Needs Analysis, Corporate eLearning. Retrieved from </a:t>
            </a:r>
            <a:r>
              <a:rPr b="0" i="0" lang="en-US" sz="1600" u="sng" strike="noStrike">
                <a:solidFill>
                  <a:srgbClr val="93D4CC"/>
                </a:solidFill>
                <a:latin typeface="Arial"/>
                <a:ea typeface="Arial"/>
                <a:cs typeface="Arial"/>
                <a:sym typeface="Arial"/>
                <a:hlinkClick r:id="rId7">
                  <a:extLst>
                    <a:ext uri="{A12FA001-AC4F-418D-AE19-62706E023703}">
                      <ahyp:hlinkClr val="tx"/>
                    </a:ext>
                  </a:extLst>
                </a:hlinkClick>
              </a:rPr>
              <a:t>https://elearningindustry.com</a:t>
            </a:r>
            <a:r>
              <a:rPr b="0" i="0" lang="en-US" sz="1600" u="sng" strike="noStrike">
                <a:solidFill>
                  <a:schemeClr val="hlink"/>
                </a:solidFill>
                <a:latin typeface="Arial"/>
                <a:ea typeface="Arial"/>
                <a:cs typeface="Arial"/>
                <a:sym typeface="Arial"/>
                <a:hlinkClick r:id="rId8"/>
              </a:rPr>
              <a:t>/training-needs-analysis-5-step-guide-conducting-successful</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Pichon, C. (2021). Job interviews: how to spot toxic management. Retrieved from: </a:t>
            </a:r>
            <a:r>
              <a:rPr b="0" i="0" lang="en-US" sz="1600" u="sng" strike="noStrike">
                <a:solidFill>
                  <a:srgbClr val="93D4CC"/>
                </a:solidFill>
                <a:latin typeface="Arial"/>
                <a:ea typeface="Arial"/>
                <a:cs typeface="Arial"/>
                <a:sym typeface="Arial"/>
                <a:hlinkClick r:id="rId9">
                  <a:extLst>
                    <a:ext uri="{A12FA001-AC4F-418D-AE19-62706E023703}">
                      <ahyp:hlinkClr val="tx"/>
                    </a:ext>
                  </a:extLst>
                </a:hlinkClick>
              </a:rPr>
              <a:t>https://www.welcometothejungle.com/en</a:t>
            </a:r>
            <a:r>
              <a:rPr b="0" i="0" lang="en-US" sz="1600" u="sng" strike="noStrike">
                <a:solidFill>
                  <a:schemeClr val="hlink"/>
                </a:solidFill>
                <a:latin typeface="Arial"/>
                <a:ea typeface="Arial"/>
                <a:cs typeface="Arial"/>
                <a:sym typeface="Arial"/>
                <a:hlinkClick r:id="rId10"/>
              </a:rPr>
              <a:t>/articles/job-interviews-how-to-spot-toxic-management</a:t>
            </a:r>
            <a:r>
              <a:rPr b="0" i="0" lang="en-US" sz="1600">
                <a:latin typeface="Arial"/>
                <a:ea typeface="Arial"/>
                <a:cs typeface="Arial"/>
                <a:sym typeface="Arial"/>
              </a:rPr>
              <a:t>  </a:t>
            </a:r>
            <a:endParaRPr b="0" i="0" sz="1600">
              <a:latin typeface="Arial"/>
              <a:ea typeface="Arial"/>
              <a:cs typeface="Arial"/>
              <a:sym typeface="Arial"/>
            </a:endParaRPr>
          </a:p>
          <a:p>
            <a:pPr indent="0" lvl="0" marL="0" rtl="0" algn="l">
              <a:lnSpc>
                <a:spcPct val="90000"/>
              </a:lnSpc>
              <a:spcBef>
                <a:spcPts val="1000"/>
              </a:spcBef>
              <a:spcAft>
                <a:spcPts val="0"/>
              </a:spcAft>
              <a:buClr>
                <a:schemeClr val="lt2"/>
              </a:buClr>
              <a:buSzPts val="1600"/>
              <a:buNone/>
            </a:pPr>
            <a:r>
              <a:rPr b="0" i="0" lang="en-US" sz="1600">
                <a:latin typeface="Arial"/>
                <a:ea typeface="Arial"/>
                <a:cs typeface="Arial"/>
                <a:sym typeface="Arial"/>
              </a:rPr>
              <a:t>Trutkowski, C. (2016), Training needs analysis and national training strategies, Council of Europe </a:t>
            </a:r>
            <a:endParaRPr b="0" i="0" sz="1600">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p:txBody>
      </p:sp>
      <p:sp>
        <p:nvSpPr>
          <p:cNvPr id="392" name="Google Shape;392;p38"/>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t>Препратки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000"/>
              <a:buFont typeface="Arial"/>
              <a:buNone/>
            </a:pPr>
            <a:r>
              <a:rPr lang="en-US"/>
              <a:t>Благодаря!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Кога е нужно да се проведе обучение в една организация? </a:t>
            </a:r>
            <a:endParaRPr>
              <a:latin typeface="Arial"/>
              <a:ea typeface="Arial"/>
              <a:cs typeface="Arial"/>
              <a:sym typeface="Arial"/>
            </a:endParaRPr>
          </a:p>
        </p:txBody>
      </p:sp>
      <p:sp>
        <p:nvSpPr>
          <p:cNvPr id="83" name="Google Shape;83;p4"/>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2800"/>
              <a:buNone/>
            </a:pPr>
            <a:r>
              <a:t/>
            </a:r>
            <a:endParaRPr i="1" sz="2800"/>
          </a:p>
          <a:p>
            <a:pPr indent="0" lvl="0" marL="0" rtl="0" algn="just">
              <a:lnSpc>
                <a:spcPct val="90000"/>
              </a:lnSpc>
              <a:spcBef>
                <a:spcPts val="1000"/>
              </a:spcBef>
              <a:spcAft>
                <a:spcPts val="0"/>
              </a:spcAft>
              <a:buClr>
                <a:schemeClr val="lt2"/>
              </a:buClr>
              <a:buSzPts val="1800"/>
              <a:buNone/>
            </a:pPr>
            <a:r>
              <a:t/>
            </a:r>
            <a:endParaRPr/>
          </a:p>
        </p:txBody>
      </p:sp>
      <p:sp>
        <p:nvSpPr>
          <p:cNvPr id="84" name="Google Shape;84;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Въведение</a:t>
            </a:r>
            <a:endParaRPr/>
          </a:p>
        </p:txBody>
      </p:sp>
      <p:pic>
        <p:nvPicPr>
          <p:cNvPr id="85" name="Google Shape;85;p4"/>
          <p:cNvPicPr preferRelativeResize="0"/>
          <p:nvPr/>
        </p:nvPicPr>
        <p:blipFill rotWithShape="1">
          <a:blip r:embed="rId3">
            <a:alphaModFix/>
          </a:blip>
          <a:srcRect b="0" l="0" r="0" t="0"/>
          <a:stretch/>
        </p:blipFill>
        <p:spPr>
          <a:xfrm rot="240000">
            <a:off x="6848772" y="4931205"/>
            <a:ext cx="3333750" cy="1381125"/>
          </a:xfrm>
          <a:prstGeom prst="rect">
            <a:avLst/>
          </a:prstGeom>
          <a:noFill/>
          <a:ln>
            <a:noFill/>
          </a:ln>
        </p:spPr>
      </p:pic>
      <p:sp>
        <p:nvSpPr>
          <p:cNvPr id="86" name="Google Shape;86;p4"/>
          <p:cNvSpPr txBox="1"/>
          <p:nvPr/>
        </p:nvSpPr>
        <p:spPr>
          <a:xfrm>
            <a:off x="3177915" y="2451136"/>
            <a:ext cx="6145966"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“Нуждата от обучение обикновено възниква, когато има недостатъчно знания и умения. В повечето случаи тези недостатъци не се дължат на липсата на компетентност на служителите в едно дружество, а на други ограничения, свързани със социални и политически обстоятелства, по които дадена компания работи, както и ограничената наличност на човешки и финансови ресурси“ (Trutkowski, 2016).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2" name="Google Shape;92;p5"/>
          <p:cNvSpPr txBox="1"/>
          <p:nvPr>
            <p:ph idx="2" type="body"/>
          </p:nvPr>
        </p:nvSpPr>
        <p:spPr>
          <a:xfrm>
            <a:off x="8503642" y="1017354"/>
            <a:ext cx="2796626" cy="534957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1800"/>
              <a:buNone/>
            </a:pPr>
            <a:r>
              <a:rPr lang="en-US" sz="1800">
                <a:solidFill>
                  <a:srgbClr val="636A6F"/>
                </a:solidFill>
                <a:latin typeface="Arial"/>
                <a:ea typeface="Arial"/>
                <a:cs typeface="Arial"/>
                <a:sym typeface="Arial"/>
              </a:rPr>
              <a:t>Анализът на професионалните практики, последван от определена група хора, може да доведе до определянето на нуждите от обучение в рамките на дадена организация. В същото време това може да доведе до желаното ниво на знания или умения сред конкретни групи. </a:t>
            </a:r>
            <a:endParaRPr sz="1800">
              <a:solidFill>
                <a:srgbClr val="636A6F"/>
              </a:solidFill>
              <a:latin typeface="Arial"/>
              <a:ea typeface="Arial"/>
              <a:cs typeface="Arial"/>
              <a:sym typeface="Arial"/>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p:txBody>
      </p:sp>
      <p:sp>
        <p:nvSpPr>
          <p:cNvPr id="93" name="Google Shape;93;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Въведение</a:t>
            </a:r>
            <a:endParaRPr/>
          </a:p>
        </p:txBody>
      </p:sp>
      <p:pic>
        <p:nvPicPr>
          <p:cNvPr id="94" name="Google Shape;94;p5"/>
          <p:cNvPicPr preferRelativeResize="0"/>
          <p:nvPr/>
        </p:nvPicPr>
        <p:blipFill rotWithShape="1">
          <a:blip r:embed="rId3">
            <a:alphaModFix/>
          </a:blip>
          <a:srcRect b="0" l="0" r="0" t="0"/>
          <a:stretch/>
        </p:blipFill>
        <p:spPr>
          <a:xfrm>
            <a:off x="4453746" y="2134642"/>
            <a:ext cx="3284507" cy="1878222"/>
          </a:xfrm>
          <a:prstGeom prst="rect">
            <a:avLst/>
          </a:prstGeom>
          <a:noFill/>
          <a:ln>
            <a:noFill/>
          </a:ln>
        </p:spPr>
      </p:pic>
      <p:sp>
        <p:nvSpPr>
          <p:cNvPr id="95" name="Google Shape;95;p5"/>
          <p:cNvSpPr txBox="1"/>
          <p:nvPr/>
        </p:nvSpPr>
        <p:spPr>
          <a:xfrm>
            <a:off x="891732" y="1118747"/>
            <a:ext cx="3070668" cy="45243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636A6F"/>
                </a:solidFill>
                <a:latin typeface="Arial"/>
                <a:ea typeface="Arial"/>
                <a:cs typeface="Arial"/>
                <a:sym typeface="Arial"/>
              </a:rPr>
              <a:t>За анализиране на текущата ситуация в дадена организация, е важно преди това да се определи същността на целевата група, която трябва да бъде обучена. С други думи, би било добре да се фокусираме върху начина им на работа, проблемите, с които могат да се срещнат при изпълнението на задачите и областите, които ще трябва да бъдат подобрени.</a:t>
            </a:r>
            <a:endParaRPr b="0" i="0" sz="1800" u="none" cap="none" strike="noStrike">
              <a:solidFill>
                <a:srgbClr val="636A6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idx="1" type="body"/>
          </p:nvPr>
        </p:nvSpPr>
        <p:spPr>
          <a:xfrm>
            <a:off x="97971" y="1462684"/>
            <a:ext cx="6581231"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latin typeface="Arial"/>
              <a:ea typeface="Arial"/>
              <a:cs typeface="Arial"/>
              <a:sym typeface="Arial"/>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285750" lvl="0" marL="285750" rtl="0" algn="just">
              <a:lnSpc>
                <a:spcPct val="90000"/>
              </a:lnSpc>
              <a:spcBef>
                <a:spcPts val="1000"/>
              </a:spcBef>
              <a:spcAft>
                <a:spcPts val="0"/>
              </a:spcAft>
              <a:buSzPts val="1800"/>
              <a:buFont typeface="Noto Sans Symbols"/>
              <a:buChar char="✔"/>
            </a:pPr>
            <a:r>
              <a:rPr lang="en-US">
                <a:latin typeface="Arial"/>
                <a:ea typeface="Arial"/>
                <a:cs typeface="Arial"/>
                <a:sym typeface="Arial"/>
              </a:rPr>
              <a:t>Мениджърите и специалистите по </a:t>
            </a:r>
            <a:r>
              <a:rPr lang="en-US"/>
              <a:t>ЧР </a:t>
            </a:r>
            <a:r>
              <a:rPr lang="en-US">
                <a:latin typeface="Arial"/>
                <a:ea typeface="Arial"/>
                <a:cs typeface="Arial"/>
                <a:sym typeface="Arial"/>
              </a:rPr>
              <a:t>ще подобрят своите умения за наблюдение и ще могат да определят пропуските и нуждите в тяхната организация,  свързани с възрастта, които могат да бъдат решени чрез различни обучения.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285750" lvl="0" marL="285750" rtl="0" algn="just">
              <a:lnSpc>
                <a:spcPct val="90000"/>
              </a:lnSpc>
              <a:spcBef>
                <a:spcPts val="1000"/>
              </a:spcBef>
              <a:spcAft>
                <a:spcPts val="0"/>
              </a:spcAft>
              <a:buClr>
                <a:schemeClr val="lt2"/>
              </a:buClr>
              <a:buSzPts val="1800"/>
              <a:buFont typeface="Noto Sans Symbols"/>
              <a:buChar char="✔"/>
            </a:pPr>
            <a:r>
              <a:rPr lang="en-US">
                <a:latin typeface="Arial"/>
                <a:ea typeface="Arial"/>
                <a:cs typeface="Arial"/>
                <a:sym typeface="Arial"/>
              </a:rPr>
              <a:t>Доставчиците на ПОО ще подобрят уменията си в разработването на индивидуален учебен материал, който отговаря на нуждите, в резултат от различията между поколенията на работното място</a:t>
            </a:r>
            <a:r>
              <a:rPr lang="en-US"/>
              <a:t>.</a:t>
            </a:r>
            <a:endParaRPr/>
          </a:p>
        </p:txBody>
      </p:sp>
      <p:sp>
        <p:nvSpPr>
          <p:cNvPr id="101" name="Google Shape;101;p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Очаквани резултати от обучението:</a:t>
            </a:r>
            <a:endParaRPr>
              <a:latin typeface="Arial"/>
              <a:ea typeface="Arial"/>
              <a:cs typeface="Arial"/>
              <a:sym typeface="Arial"/>
            </a:endParaRPr>
          </a:p>
        </p:txBody>
      </p:sp>
      <p:sp>
        <p:nvSpPr>
          <p:cNvPr id="102" name="Google Shape;102;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Резултати от обучението </a:t>
            </a:r>
            <a:endParaRPr/>
          </a:p>
        </p:txBody>
      </p:sp>
      <p:pic>
        <p:nvPicPr>
          <p:cNvPr id="103" name="Google Shape;103;p6"/>
          <p:cNvPicPr preferRelativeResize="0"/>
          <p:nvPr/>
        </p:nvPicPr>
        <p:blipFill rotWithShape="1">
          <a:blip r:embed="rId3">
            <a:alphaModFix/>
          </a:blip>
          <a:srcRect b="0" l="0" r="0" t="0"/>
          <a:stretch/>
        </p:blipFill>
        <p:spPr>
          <a:xfrm rot="360000">
            <a:off x="8638774" y="2929812"/>
            <a:ext cx="2543273" cy="1509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Резултати от обучението </a:t>
            </a:r>
            <a:endParaRPr/>
          </a:p>
        </p:txBody>
      </p:sp>
      <p:sp>
        <p:nvSpPr>
          <p:cNvPr id="109" name="Google Shape;109;p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171450" lvl="0" marL="285750" rtl="0" algn="just">
              <a:lnSpc>
                <a:spcPct val="90000"/>
              </a:lnSpc>
              <a:spcBef>
                <a:spcPts val="0"/>
              </a:spcBef>
              <a:spcAft>
                <a:spcPts val="0"/>
              </a:spcAft>
              <a:buClr>
                <a:schemeClr val="lt2"/>
              </a:buClr>
              <a:buSzPts val="1800"/>
              <a:buFont typeface="Noto Sans Symbols"/>
              <a:buNone/>
            </a:pPr>
            <a:r>
              <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171450" lvl="0" marL="285750" rtl="0" algn="just">
              <a:lnSpc>
                <a:spcPct val="90000"/>
              </a:lnSpc>
              <a:spcBef>
                <a:spcPts val="1000"/>
              </a:spcBef>
              <a:spcAft>
                <a:spcPts val="0"/>
              </a:spcAft>
              <a:buClr>
                <a:schemeClr val="lt2"/>
              </a:buClr>
              <a:buSzPts val="1800"/>
              <a:buFont typeface="Noto Sans Symbols"/>
              <a:buNone/>
            </a:pPr>
            <a:r>
              <a:t/>
            </a:r>
            <a:endParaRPr>
              <a:latin typeface="Arial"/>
              <a:ea typeface="Arial"/>
              <a:cs typeface="Arial"/>
              <a:sym typeface="Arial"/>
            </a:endParaRPr>
          </a:p>
          <a:p>
            <a:pPr indent="-285750" lvl="0" marL="285750" rtl="0" algn="just">
              <a:lnSpc>
                <a:spcPct val="90000"/>
              </a:lnSpc>
              <a:spcBef>
                <a:spcPts val="1000"/>
              </a:spcBef>
              <a:spcAft>
                <a:spcPts val="0"/>
              </a:spcAft>
              <a:buClr>
                <a:schemeClr val="lt2"/>
              </a:buClr>
              <a:buSzPts val="1800"/>
              <a:buFont typeface="Noto Sans Symbols"/>
              <a:buChar char="✔"/>
            </a:pPr>
            <a:r>
              <a:rPr lang="en-US"/>
              <a:t>Мениджърите, специалистите по ЧР и доставчиците на ПОО ще задълбочат своите знания за методите за анализ на нуждите</a:t>
            </a:r>
            <a:endParaRPr/>
          </a:p>
          <a:p>
            <a:pPr indent="-171450" lvl="0" marL="285750" rtl="0" algn="just">
              <a:lnSpc>
                <a:spcPct val="90000"/>
              </a:lnSpc>
              <a:spcBef>
                <a:spcPts val="1000"/>
              </a:spcBef>
              <a:spcAft>
                <a:spcPts val="0"/>
              </a:spcAft>
              <a:buClr>
                <a:schemeClr val="lt2"/>
              </a:buClr>
              <a:buSzPts val="1800"/>
              <a:buFont typeface="Noto Sans Symbols"/>
              <a:buNone/>
            </a:pPr>
            <a:r>
              <a:t/>
            </a:r>
            <a:endParaRPr/>
          </a:p>
          <a:p>
            <a:pPr indent="-285750" lvl="0" marL="285750" rtl="0" algn="just">
              <a:lnSpc>
                <a:spcPct val="90000"/>
              </a:lnSpc>
              <a:spcBef>
                <a:spcPts val="1000"/>
              </a:spcBef>
              <a:spcAft>
                <a:spcPts val="0"/>
              </a:spcAft>
              <a:buClr>
                <a:schemeClr val="lt2"/>
              </a:buClr>
              <a:buSzPts val="1800"/>
              <a:buFont typeface="Noto Sans Symbols"/>
              <a:buChar char="✔"/>
            </a:pPr>
            <a:r>
              <a:rPr lang="en-US"/>
              <a:t>Мениджърите и специалистите по ЧР ще изберат решения за обучения, които са съобразени с уменията, необходими за постигане на целите на организацията</a:t>
            </a:r>
            <a:endParaRPr/>
          </a:p>
        </p:txBody>
      </p:sp>
      <p:sp>
        <p:nvSpPr>
          <p:cNvPr id="110" name="Google Shape;110;p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US">
                <a:latin typeface="Arial"/>
                <a:ea typeface="Arial"/>
                <a:cs typeface="Arial"/>
                <a:sym typeface="Arial"/>
              </a:rPr>
              <a:t>Очаквани резултати от обучението:</a:t>
            </a:r>
            <a:endParaRPr>
              <a:latin typeface="Arial"/>
              <a:ea typeface="Arial"/>
              <a:cs typeface="Arial"/>
              <a:sym typeface="Arial"/>
            </a:endParaRPr>
          </a:p>
        </p:txBody>
      </p:sp>
      <p:pic>
        <p:nvPicPr>
          <p:cNvPr id="111" name="Google Shape;111;p7"/>
          <p:cNvPicPr preferRelativeResize="0"/>
          <p:nvPr/>
        </p:nvPicPr>
        <p:blipFill rotWithShape="1">
          <a:blip r:embed="rId3">
            <a:alphaModFix/>
          </a:blip>
          <a:srcRect b="0" l="0" r="0" t="0"/>
          <a:stretch/>
        </p:blipFill>
        <p:spPr>
          <a:xfrm>
            <a:off x="7944928" y="2363896"/>
            <a:ext cx="2743200" cy="2734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2BAAD"/>
              </a:buClr>
              <a:buSzPts val="2000"/>
              <a:buFont typeface="Arial"/>
              <a:buNone/>
            </a:pPr>
            <a:r>
              <a:rPr lang="en-US"/>
              <a:t>Модул 2 Дейности</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Arial"/>
              <a:buNone/>
            </a:pPr>
            <a:r>
              <a:rPr lang="en-US"/>
              <a:t>Дейности</a:t>
            </a:r>
            <a:endParaRPr/>
          </a:p>
        </p:txBody>
      </p:sp>
      <p:sp>
        <p:nvSpPr>
          <p:cNvPr id="122" name="Google Shape;122;p9"/>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latin typeface="Arial"/>
                <a:ea typeface="Arial"/>
                <a:cs typeface="Arial"/>
                <a:sym typeface="Arial"/>
              </a:rPr>
              <a:t>Дейност 1.1 Разбиране на нуждите от обучение на индивида  </a:t>
            </a:r>
            <a:endParaRPr>
              <a:latin typeface="Arial"/>
              <a:ea typeface="Arial"/>
              <a:cs typeface="Arial"/>
              <a:sym typeface="Arial"/>
            </a:endParaRPr>
          </a:p>
        </p:txBody>
      </p:sp>
      <p:graphicFrame>
        <p:nvGraphicFramePr>
          <p:cNvPr id="123" name="Google Shape;123;p9"/>
          <p:cNvGraphicFramePr/>
          <p:nvPr/>
        </p:nvGraphicFramePr>
        <p:xfrm>
          <a:off x="2813804" y="2162358"/>
          <a:ext cx="3000000" cy="3000000"/>
        </p:xfrm>
        <a:graphic>
          <a:graphicData uri="http://schemas.openxmlformats.org/drawingml/2006/table">
            <a:tbl>
              <a:tblPr>
                <a:noFill/>
                <a:tableStyleId>{60C90BF2-2B06-4AEC-AED8-700EBE45578A}</a:tableStyleId>
              </a:tblPr>
              <a:tblGrid>
                <a:gridCol w="1715325"/>
                <a:gridCol w="5079575"/>
              </a:tblGrid>
              <a:tr h="5704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Изпълнение: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Тази дейност е предназначена да се изпълни на живо, но може лесно да се адаптира, така че да се реализира и онлайн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8948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Цели: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Целите са следните:</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нуждите от обучение на индивидуално ниво</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Определяне на съответните умения за определени работни профили</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12885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Умения: </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Решаване на проблеми: </a:t>
                      </a:r>
                      <a:r>
                        <a:rPr b="0" i="0" lang="en-US" sz="1400" u="none" cap="none" strike="noStrike">
                          <a:solidFill>
                            <a:srgbClr val="636A6F"/>
                          </a:solidFill>
                          <a:latin typeface="Arial"/>
                          <a:ea typeface="Arial"/>
                          <a:cs typeface="Arial"/>
                          <a:sym typeface="Arial"/>
                        </a:rPr>
                        <a:t>бързо определяне на основния проблем и прилагане на решение</a:t>
                      </a:r>
                      <a:endParaRPr b="0" i="0" sz="14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636A6F"/>
                        </a:buClr>
                        <a:buSzPts val="1400"/>
                        <a:buFont typeface="Arial"/>
                        <a:buChar char="•"/>
                      </a:pPr>
                      <a:r>
                        <a:rPr b="1" i="0" lang="en-US" sz="1400" u="none" cap="none" strike="noStrike">
                          <a:solidFill>
                            <a:srgbClr val="636A6F"/>
                          </a:solidFill>
                          <a:latin typeface="Arial"/>
                          <a:ea typeface="Arial"/>
                          <a:cs typeface="Arial"/>
                          <a:sym typeface="Arial"/>
                        </a:rPr>
                        <a:t>Стратегическо мислене:</a:t>
                      </a:r>
                      <a:r>
                        <a:rPr b="0" i="0" lang="en-US" sz="1400" u="none" cap="none" strike="noStrike">
                          <a:solidFill>
                            <a:srgbClr val="636A6F"/>
                          </a:solidFill>
                          <a:latin typeface="Arial"/>
                          <a:ea typeface="Arial"/>
                          <a:cs typeface="Arial"/>
                          <a:sym typeface="Arial"/>
                        </a:rPr>
                        <a:t> мисловен процес, прилаган от индивида в дадени обстоятелства за постигане на цел или набор от цели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r h="5704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Времетраене:</a:t>
                      </a:r>
                      <a:r>
                        <a:rPr b="0" i="0" lang="en-US" sz="1400" u="none" cap="none" strike="noStrike">
                          <a:solidFill>
                            <a:srgbClr val="636A6F"/>
                          </a:solidFill>
                          <a:latin typeface="Arial"/>
                          <a:ea typeface="Arial"/>
                          <a:cs typeface="Arial"/>
                          <a:sym typeface="Arial"/>
                        </a:rPr>
                        <a:t> </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636A6F"/>
                          </a:solidFill>
                          <a:latin typeface="Arial"/>
                          <a:ea typeface="Arial"/>
                          <a:cs typeface="Arial"/>
                          <a:sym typeface="Arial"/>
                        </a:rPr>
                        <a:t>1 час</a:t>
                      </a:r>
                      <a:endParaRPr b="0" i="0" sz="1400" u="none" cap="none" strike="noStrike"/>
                    </a:p>
                  </a:txBody>
                  <a:tcPr marT="45725" marB="45725" marR="91450" marL="91450" anchor="ctr">
                    <a:lnL cap="flat" cmpd="sng" w="9525">
                      <a:solidFill>
                        <a:srgbClr val="F47F5D"/>
                      </a:solidFill>
                      <a:prstDash val="solid"/>
                      <a:round/>
                      <a:headEnd len="sm" w="sm" type="none"/>
                      <a:tailEnd len="sm" w="sm" type="none"/>
                    </a:lnL>
                    <a:lnR cap="flat" cmpd="sng" w="9525">
                      <a:solidFill>
                        <a:srgbClr val="F47F5D"/>
                      </a:solidFill>
                      <a:prstDash val="solid"/>
                      <a:round/>
                      <a:headEnd len="sm" w="sm" type="none"/>
                      <a:tailEnd len="sm" w="sm" type="none"/>
                    </a:lnR>
                    <a:lnT cap="flat" cmpd="sng" w="9525">
                      <a:solidFill>
                        <a:srgbClr val="F47F5D"/>
                      </a:solidFill>
                      <a:prstDash val="solid"/>
                      <a:round/>
                      <a:headEnd len="sm" w="sm" type="none"/>
                      <a:tailEnd len="sm" w="sm" type="none"/>
                    </a:lnT>
                    <a:lnB cap="flat" cmpd="sng" w="9525">
                      <a:solidFill>
                        <a:srgbClr val="F47F5D"/>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