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Arimo"/>
      <p:regular r:id="rId19"/>
      <p:bold r:id="rId20"/>
      <p:italic r:id="rId21"/>
      <p:boldItalic r:id="rId22"/>
    </p:embeddedFont>
    <p:embeddedFont>
      <p:font typeface="Lato Light"/>
      <p:regular r:id="rId23"/>
      <p:bold r:id="rId24"/>
      <p:italic r:id="rId25"/>
      <p:boldItalic r:id="rId26"/>
    </p:embeddedFont>
    <p:embeddedFont>
      <p:font typeface="Open Sans Light"/>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hbxa/E+EaUaWx/pmjTVnBo2NNs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mo-bold.fntdata"/><Relationship Id="rId22" Type="http://schemas.openxmlformats.org/officeDocument/2006/relationships/font" Target="fonts/Arimo-boldItalic.fntdata"/><Relationship Id="rId21" Type="http://schemas.openxmlformats.org/officeDocument/2006/relationships/font" Target="fonts/Arimo-italic.fntdata"/><Relationship Id="rId24" Type="http://schemas.openxmlformats.org/officeDocument/2006/relationships/font" Target="fonts/LatoLight-bold.fntdata"/><Relationship Id="rId23" Type="http://schemas.openxmlformats.org/officeDocument/2006/relationships/font" Target="fonts/Lato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LatoLight-boldItalic.fntdata"/><Relationship Id="rId25" Type="http://schemas.openxmlformats.org/officeDocument/2006/relationships/font" Target="fonts/LatoLight-italic.fntdata"/><Relationship Id="rId28" Type="http://schemas.openxmlformats.org/officeDocument/2006/relationships/font" Target="fonts/OpenSansLight-bold.fntdata"/><Relationship Id="rId27" Type="http://schemas.openxmlformats.org/officeDocument/2006/relationships/font" Target="fonts/OpenSansLight-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OpenSansLigh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OpenSansLight-boldItalic.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Arim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36A6F"/>
              </a:buClr>
              <a:buSzPts val="1800"/>
              <a:buFont typeface="Open Sans Light"/>
              <a:buNone/>
            </a:pPr>
            <a:r>
              <a:rPr b="0" i="0" lang="en-GB" sz="1800" u="none" cap="none" strike="noStrike">
                <a:solidFill>
                  <a:srgbClr val="636A6F"/>
                </a:solidFill>
                <a:latin typeface="Open Sans Light"/>
                <a:ea typeface="Open Sans Light"/>
                <a:cs typeface="Open Sans Light"/>
                <a:sym typeface="Open Sans Light"/>
              </a:rPr>
              <a:t>Os participantes devem completar o desafio indicado no Exercício 3: Passar à ação. Trata-se de um trabalho individual que podem começar a desenvolver no contexto de uma sessão de formação presencial, com o apoio do facilitador. O Cenário 3 é descrito de forma que o facilitador possa ajustar-se melhor ao seu estilo e necessidades de formação. Por essa razão, poderá requerer preparação adicional para se adequar ao perfil específico do participante e às suas necessidades de formação. Na secção de recursos, é listada uma seleção de leitura adicional para disponibilizar ao facilitador conhecimentos e ferramentas adicionais para conduzir esta sessão prática. O facilitador deve também definir o tempo para a realização deste trabalho final.</a:t>
            </a:r>
            <a:endParaRPr/>
          </a:p>
          <a:p>
            <a:pPr indent="0" lvl="0" marL="0" marR="0" rtl="0" algn="l">
              <a:lnSpc>
                <a:spcPct val="100000"/>
              </a:lnSpc>
              <a:spcBef>
                <a:spcPts val="0"/>
              </a:spcBef>
              <a:spcAft>
                <a:spcPts val="0"/>
              </a:spcAft>
              <a:buClr>
                <a:srgbClr val="636A6F"/>
              </a:buClr>
              <a:buSzPts val="1800"/>
              <a:buFont typeface="Open Sans Light"/>
              <a:buNone/>
            </a:pPr>
            <a:r>
              <a:t/>
            </a:r>
            <a:endParaRPr b="0" i="0" sz="1800" u="none" cap="none" strike="noStrike">
              <a:solidFill>
                <a:srgbClr val="636A6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636A6F"/>
              </a:buClr>
              <a:buSzPts val="1800"/>
              <a:buFont typeface="Open Sans Light"/>
              <a:buNone/>
            </a:pPr>
            <a:r>
              <a:rPr b="0" i="0" lang="en-GB" sz="1800" u="none" cap="none" strike="noStrike">
                <a:solidFill>
                  <a:srgbClr val="636A6F"/>
                </a:solidFill>
                <a:latin typeface="Open Sans Light"/>
                <a:ea typeface="Open Sans Light"/>
                <a:cs typeface="Open Sans Light"/>
                <a:sym typeface="Open Sans Light"/>
              </a:rPr>
              <a:t>As tarefas requeridas são exigentes e precisam de tempo adicional para serem completadas. Por esse motivo, sugere-se que os participantes concluam esta tarefa em sessões de aprendizagem autónoma. O facilitador deve possibilitar um fórum online para que os participantes possam apresentar os resultados do seu trabalho. Este envolvimento online deve ser organizado como um fórum de debate, onde os participantes são encorajados a apresentar as suas ideias e a aprender com as experiências dos outros.</a:t>
            </a:r>
            <a:endParaRPr/>
          </a:p>
          <a:p>
            <a:pPr indent="0" lvl="0" marL="0" rtl="0" algn="l">
              <a:lnSpc>
                <a:spcPct val="100000"/>
              </a:lnSpc>
              <a:spcBef>
                <a:spcPts val="0"/>
              </a:spcBef>
              <a:spcAft>
                <a:spcPts val="0"/>
              </a:spcAft>
              <a:buSzPts val="1400"/>
              <a:buNone/>
            </a:pPr>
            <a:r>
              <a:t/>
            </a:r>
            <a:endParaRPr/>
          </a:p>
        </p:txBody>
      </p:sp>
      <p:sp>
        <p:nvSpPr>
          <p:cNvPr id="155" name="Google Shape;15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Teoria [aprox. 10 min] </a:t>
            </a:r>
            <a:endParaRPr/>
          </a:p>
          <a:p>
            <a:pPr indent="0" lvl="0" marL="0" marR="0" rtl="0" algn="l">
              <a:lnSpc>
                <a:spcPct val="100000"/>
              </a:lnSpc>
              <a:spcBef>
                <a:spcPts val="0"/>
              </a:spcBef>
              <a:spcAft>
                <a:spcPts val="0"/>
              </a:spcAft>
              <a:buClr>
                <a:srgbClr val="000000"/>
              </a:buClr>
              <a:buSzPts val="1400"/>
              <a:buFont typeface="Arial"/>
              <a:buNone/>
            </a:pPr>
            <a:r>
              <a:rPr lang="en-GB" sz="1800">
                <a:solidFill>
                  <a:srgbClr val="636A6F"/>
                </a:solidFill>
                <a:latin typeface="Open Sans Light"/>
                <a:ea typeface="Open Sans Light"/>
                <a:cs typeface="Open Sans Light"/>
                <a:sym typeface="Open Sans Light"/>
              </a:rPr>
              <a:t>O facilitador resumirá os princípios de um programa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eficaz para introduzir o </a:t>
            </a:r>
            <a:r>
              <a:rPr b="1" lang="en-GB" sz="1800">
                <a:solidFill>
                  <a:srgbClr val="636A6F"/>
                </a:solidFill>
                <a:latin typeface="Open Sans Light"/>
                <a:ea typeface="Open Sans Light"/>
                <a:cs typeface="Open Sans Light"/>
                <a:sym typeface="Open Sans Light"/>
              </a:rPr>
              <a:t>Exercício 3: Desenvolver medidas</a:t>
            </a:r>
            <a:r>
              <a:rPr lang="en-GB" sz="1800">
                <a:solidFill>
                  <a:srgbClr val="636A6F"/>
                </a:solidFill>
                <a:latin typeface="Open Sans Light"/>
                <a:ea typeface="Open Sans Light"/>
                <a:cs typeface="Open Sans Light"/>
                <a:sym typeface="Open Sans Light"/>
              </a:rPr>
              <a:t>. </a:t>
            </a:r>
            <a:endParaRPr/>
          </a:p>
          <a:p>
            <a:pPr indent="0" lvl="0" marL="0" marR="0" rtl="0" algn="l">
              <a:lnSpc>
                <a:spcPct val="100000"/>
              </a:lnSpc>
              <a:spcBef>
                <a:spcPts val="0"/>
              </a:spcBef>
              <a:spcAft>
                <a:spcPts val="0"/>
              </a:spcAft>
              <a:buClr>
                <a:srgbClr val="000000"/>
              </a:buClr>
              <a:buSzPts val="1400"/>
              <a:buFont typeface="Arial"/>
              <a:buNone/>
            </a:pPr>
            <a:r>
              <a:rPr lang="en-GB" sz="1800">
                <a:solidFill>
                  <a:srgbClr val="636A6F"/>
                </a:solidFill>
                <a:latin typeface="Open Sans Light"/>
                <a:ea typeface="Open Sans Light"/>
                <a:cs typeface="Open Sans Light"/>
                <a:sym typeface="Open Sans Light"/>
              </a:rPr>
              <a:t>O facilitador deve referir-se brevemente as áreas-chave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indicadas no material de formação.</a:t>
            </a:r>
            <a:endParaRPr/>
          </a:p>
          <a:p>
            <a:pPr indent="0" lvl="0" marL="0" marR="0" rtl="0" algn="l">
              <a:lnSpc>
                <a:spcPct val="100000"/>
              </a:lnSpc>
              <a:spcBef>
                <a:spcPts val="0"/>
              </a:spcBef>
              <a:spcAft>
                <a:spcPts val="0"/>
              </a:spcAft>
              <a:buClr>
                <a:srgbClr val="000000"/>
              </a:buClr>
              <a:buSzPts val="1400"/>
              <a:buFont typeface="Arial"/>
              <a:buNone/>
            </a:pPr>
            <a:r>
              <a:rPr lang="en-GB" sz="1800"/>
              <a:t>Como sugestão, o facilitador pode comparar ambos os documentos de orientação formais, i.e. “O </a:t>
            </a:r>
            <a:r>
              <a:rPr lang="en-GB" sz="1800">
                <a:solidFill>
                  <a:schemeClr val="dk1"/>
                </a:solidFill>
                <a:latin typeface="Open Sans"/>
                <a:ea typeface="Open Sans"/>
                <a:cs typeface="Open Sans"/>
                <a:sym typeface="Open Sans"/>
              </a:rPr>
              <a:t>guia e recursos formativos para mentores”</a:t>
            </a:r>
            <a:r>
              <a:rPr lang="en-GB" sz="1800"/>
              <a:t> </a:t>
            </a:r>
            <a:r>
              <a:rPr i="1" lang="en-GB" sz="1800"/>
              <a:t>versus</a:t>
            </a:r>
            <a:r>
              <a:rPr lang="en-GB" sz="1800"/>
              <a:t> “O programa de </a:t>
            </a:r>
            <a:r>
              <a:rPr i="1" lang="en-GB" sz="1800"/>
              <a:t>mentoring”</a:t>
            </a:r>
            <a:r>
              <a:rPr lang="en-GB" sz="1800"/>
              <a:t>. Os tópicos apresentados são apenas uma breve sugestão. </a:t>
            </a:r>
            <a:endParaRPr sz="1800">
              <a:solidFill>
                <a:srgbClr val="636A6F"/>
              </a:solidFill>
              <a:latin typeface="Open Sans Light"/>
              <a:ea typeface="Open Sans Light"/>
              <a:cs typeface="Open Sans Light"/>
              <a:sym typeface="Open Sans Light"/>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0" i="0">
              <a:solidFill>
                <a:srgbClr val="1A1A1A"/>
              </a:solidFill>
              <a:latin typeface="Arimo"/>
              <a:ea typeface="Arimo"/>
              <a:cs typeface="Arimo"/>
              <a:sym typeface="Arimo"/>
            </a:endParaRPr>
          </a:p>
          <a:p>
            <a:pPr indent="0" lvl="0" marL="0" rtl="0" algn="l">
              <a:lnSpc>
                <a:spcPct val="100000"/>
              </a:lnSpc>
              <a:spcBef>
                <a:spcPts val="0"/>
              </a:spcBef>
              <a:spcAft>
                <a:spcPts val="0"/>
              </a:spcAft>
              <a:buSzPts val="1400"/>
              <a:buNone/>
            </a:pPr>
            <a:r>
              <a:t/>
            </a:r>
            <a:endParaRPr/>
          </a:p>
        </p:txBody>
      </p:sp>
      <p:sp>
        <p:nvSpPr>
          <p:cNvPr id="111" name="Google Shape;11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Teoria [aprox. 10 min] </a:t>
            </a:r>
            <a:endParaRPr/>
          </a:p>
          <a:p>
            <a:pPr indent="0" lvl="0" marL="0" marR="0" rtl="0" algn="l">
              <a:lnSpc>
                <a:spcPct val="100000"/>
              </a:lnSpc>
              <a:spcBef>
                <a:spcPts val="0"/>
              </a:spcBef>
              <a:spcAft>
                <a:spcPts val="0"/>
              </a:spcAft>
              <a:buClr>
                <a:srgbClr val="000000"/>
              </a:buClr>
              <a:buSzPts val="1400"/>
              <a:buFont typeface="Arial"/>
              <a:buNone/>
            </a:pPr>
            <a:r>
              <a:rPr lang="en-GB" sz="1200">
                <a:solidFill>
                  <a:srgbClr val="636A6F"/>
                </a:solidFill>
                <a:latin typeface="Open Sans Light"/>
                <a:ea typeface="Open Sans Light"/>
                <a:cs typeface="Open Sans Light"/>
                <a:sym typeface="Open Sans Light"/>
              </a:rPr>
              <a:t>O facilitador resumirá os princípios de um programa de </a:t>
            </a:r>
            <a:r>
              <a:rPr i="1" lang="en-GB" sz="1200">
                <a:solidFill>
                  <a:srgbClr val="636A6F"/>
                </a:solidFill>
                <a:latin typeface="Open Sans Light"/>
                <a:ea typeface="Open Sans Light"/>
                <a:cs typeface="Open Sans Light"/>
                <a:sym typeface="Open Sans Light"/>
              </a:rPr>
              <a:t>mentoring</a:t>
            </a:r>
            <a:r>
              <a:rPr lang="en-GB" sz="1200">
                <a:solidFill>
                  <a:srgbClr val="636A6F"/>
                </a:solidFill>
                <a:latin typeface="Open Sans Light"/>
                <a:ea typeface="Open Sans Light"/>
                <a:cs typeface="Open Sans Light"/>
                <a:sym typeface="Open Sans Light"/>
              </a:rPr>
              <a:t> eficaz para introduzir o </a:t>
            </a:r>
            <a:r>
              <a:rPr b="1" lang="en-GB" sz="1200">
                <a:solidFill>
                  <a:srgbClr val="636A6F"/>
                </a:solidFill>
                <a:latin typeface="Open Sans Light"/>
                <a:ea typeface="Open Sans Light"/>
                <a:cs typeface="Open Sans Light"/>
                <a:sym typeface="Open Sans Light"/>
              </a:rPr>
              <a:t>Cenário 3: Desenvolver medidas</a:t>
            </a:r>
            <a:r>
              <a:rPr lang="en-GB" sz="1200">
                <a:solidFill>
                  <a:srgbClr val="636A6F"/>
                </a:solidFill>
                <a:latin typeface="Open Sans Light"/>
                <a:ea typeface="Open Sans Light"/>
                <a:cs typeface="Open Sans Light"/>
                <a:sym typeface="Open Sans Light"/>
              </a:rPr>
              <a:t>. </a:t>
            </a:r>
            <a:endParaRPr/>
          </a:p>
          <a:p>
            <a:pPr indent="0" lvl="0" marL="0" marR="0" rtl="0" algn="l">
              <a:lnSpc>
                <a:spcPct val="100000"/>
              </a:lnSpc>
              <a:spcBef>
                <a:spcPts val="0"/>
              </a:spcBef>
              <a:spcAft>
                <a:spcPts val="0"/>
              </a:spcAft>
              <a:buClr>
                <a:srgbClr val="000000"/>
              </a:buClr>
              <a:buSzPts val="1400"/>
              <a:buFont typeface="Arial"/>
              <a:buNone/>
            </a:pPr>
            <a:r>
              <a:rPr lang="en-GB" sz="1200">
                <a:solidFill>
                  <a:srgbClr val="636A6F"/>
                </a:solidFill>
                <a:latin typeface="Open Sans Light"/>
                <a:ea typeface="Open Sans Light"/>
                <a:cs typeface="Open Sans Light"/>
                <a:sym typeface="Open Sans Light"/>
              </a:rPr>
              <a:t>O facilitador deve referir-se brevemente as áreas-chave de </a:t>
            </a:r>
            <a:r>
              <a:rPr i="1" lang="en-GB" sz="1200">
                <a:solidFill>
                  <a:srgbClr val="636A6F"/>
                </a:solidFill>
                <a:latin typeface="Open Sans Light"/>
                <a:ea typeface="Open Sans Light"/>
                <a:cs typeface="Open Sans Light"/>
                <a:sym typeface="Open Sans Light"/>
              </a:rPr>
              <a:t>mentoring</a:t>
            </a:r>
            <a:r>
              <a:rPr lang="en-GB" sz="1200">
                <a:solidFill>
                  <a:srgbClr val="636A6F"/>
                </a:solidFill>
                <a:latin typeface="Open Sans Light"/>
                <a:ea typeface="Open Sans Light"/>
                <a:cs typeface="Open Sans Light"/>
                <a:sym typeface="Open Sans Light"/>
              </a:rPr>
              <a:t> indicadas no material de formação.</a:t>
            </a:r>
            <a:endParaRPr/>
          </a:p>
          <a:p>
            <a:pPr indent="0" lvl="0" marL="0" marR="0" rtl="0" algn="l">
              <a:lnSpc>
                <a:spcPct val="100000"/>
              </a:lnSpc>
              <a:spcBef>
                <a:spcPts val="0"/>
              </a:spcBef>
              <a:spcAft>
                <a:spcPts val="0"/>
              </a:spcAft>
              <a:buClr>
                <a:srgbClr val="000000"/>
              </a:buClr>
              <a:buSzPts val="1400"/>
              <a:buFont typeface="Arial"/>
              <a:buNone/>
            </a:pPr>
            <a:r>
              <a:rPr lang="en-GB" sz="1200"/>
              <a:t>Como sugestão, o facilitador pode comparar ambos os documentos de orientação formais, i.e. “O </a:t>
            </a:r>
            <a:r>
              <a:rPr lang="en-GB" sz="1200">
                <a:solidFill>
                  <a:schemeClr val="dk1"/>
                </a:solidFill>
                <a:latin typeface="Open Sans"/>
                <a:ea typeface="Open Sans"/>
                <a:cs typeface="Open Sans"/>
                <a:sym typeface="Open Sans"/>
              </a:rPr>
              <a:t>programa de formação para mentores”</a:t>
            </a:r>
            <a:r>
              <a:rPr lang="en-GB" sz="1200"/>
              <a:t> </a:t>
            </a:r>
            <a:r>
              <a:rPr i="1" lang="en-GB" sz="1200"/>
              <a:t>versus</a:t>
            </a:r>
            <a:r>
              <a:rPr lang="en-GB" sz="1200"/>
              <a:t> “O programa de </a:t>
            </a:r>
            <a:r>
              <a:rPr i="1" lang="en-GB" sz="1200"/>
              <a:t>mentoring”</a:t>
            </a:r>
            <a:r>
              <a:rPr lang="en-GB" sz="1200"/>
              <a:t>. Os tópicos apresentados são apenas uma breve sugestão. </a:t>
            </a:r>
            <a:endParaRPr sz="1200">
              <a:solidFill>
                <a:srgbClr val="636A6F"/>
              </a:solidFill>
              <a:latin typeface="Open Sans Light"/>
              <a:ea typeface="Open Sans Light"/>
              <a:cs typeface="Open Sans Light"/>
              <a:sym typeface="Open Sans Light"/>
            </a:endParaRPr>
          </a:p>
        </p:txBody>
      </p:sp>
      <p:sp>
        <p:nvSpPr>
          <p:cNvPr id="128" name="Google Shape;12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Teoria [aprox. 10 min] </a:t>
            </a:r>
            <a:endParaRPr/>
          </a:p>
          <a:p>
            <a:pPr indent="0" lvl="0" marL="0" marR="0" rtl="0" algn="l">
              <a:lnSpc>
                <a:spcPct val="100000"/>
              </a:lnSpc>
              <a:spcBef>
                <a:spcPts val="0"/>
              </a:spcBef>
              <a:spcAft>
                <a:spcPts val="0"/>
              </a:spcAft>
              <a:buClr>
                <a:srgbClr val="000000"/>
              </a:buClr>
              <a:buSzPts val="1400"/>
              <a:buFont typeface="Arial"/>
              <a:buNone/>
            </a:pPr>
            <a:r>
              <a:rPr lang="en-GB" sz="1200">
                <a:solidFill>
                  <a:srgbClr val="636A6F"/>
                </a:solidFill>
                <a:latin typeface="Open Sans Light"/>
                <a:ea typeface="Open Sans Light"/>
                <a:cs typeface="Open Sans Light"/>
                <a:sym typeface="Open Sans Light"/>
              </a:rPr>
              <a:t>O facilitador resumirá os princípios de um programa de </a:t>
            </a:r>
            <a:r>
              <a:rPr i="1" lang="en-GB" sz="1200">
                <a:solidFill>
                  <a:srgbClr val="636A6F"/>
                </a:solidFill>
                <a:latin typeface="Open Sans Light"/>
                <a:ea typeface="Open Sans Light"/>
                <a:cs typeface="Open Sans Light"/>
                <a:sym typeface="Open Sans Light"/>
              </a:rPr>
              <a:t>mentoring</a:t>
            </a:r>
            <a:r>
              <a:rPr lang="en-GB" sz="1200">
                <a:solidFill>
                  <a:srgbClr val="636A6F"/>
                </a:solidFill>
                <a:latin typeface="Open Sans Light"/>
                <a:ea typeface="Open Sans Light"/>
                <a:cs typeface="Open Sans Light"/>
                <a:sym typeface="Open Sans Light"/>
              </a:rPr>
              <a:t> eficaz para introduzir o </a:t>
            </a:r>
            <a:r>
              <a:rPr b="1" lang="en-GB" sz="1200">
                <a:solidFill>
                  <a:srgbClr val="636A6F"/>
                </a:solidFill>
                <a:latin typeface="Open Sans Light"/>
                <a:ea typeface="Open Sans Light"/>
                <a:cs typeface="Open Sans Light"/>
                <a:sym typeface="Open Sans Light"/>
              </a:rPr>
              <a:t>Exercício 3: Passar à ação</a:t>
            </a:r>
            <a:endParaRPr sz="1200">
              <a:solidFill>
                <a:srgbClr val="636A6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400"/>
              <a:buFont typeface="Arial"/>
              <a:buNone/>
            </a:pPr>
            <a:r>
              <a:rPr lang="en-GB" sz="1200">
                <a:solidFill>
                  <a:srgbClr val="636A6F"/>
                </a:solidFill>
                <a:latin typeface="Open Sans Light"/>
                <a:ea typeface="Open Sans Light"/>
                <a:cs typeface="Open Sans Light"/>
                <a:sym typeface="Open Sans Light"/>
              </a:rPr>
              <a:t>O facilitador deve referir-se brevemente as áreas-chave de </a:t>
            </a:r>
            <a:r>
              <a:rPr i="1" lang="en-GB" sz="1200">
                <a:solidFill>
                  <a:srgbClr val="636A6F"/>
                </a:solidFill>
                <a:latin typeface="Open Sans Light"/>
                <a:ea typeface="Open Sans Light"/>
                <a:cs typeface="Open Sans Light"/>
                <a:sym typeface="Open Sans Light"/>
              </a:rPr>
              <a:t>mentoring</a:t>
            </a:r>
            <a:r>
              <a:rPr lang="en-GB" sz="1200">
                <a:solidFill>
                  <a:srgbClr val="636A6F"/>
                </a:solidFill>
                <a:latin typeface="Open Sans Light"/>
                <a:ea typeface="Open Sans Light"/>
                <a:cs typeface="Open Sans Light"/>
                <a:sym typeface="Open Sans Light"/>
              </a:rPr>
              <a:t> indicadas no material de formação.</a:t>
            </a:r>
            <a:endParaRPr/>
          </a:p>
          <a:p>
            <a:pPr indent="0" lvl="0" marL="0" marR="0" rtl="0" algn="l">
              <a:lnSpc>
                <a:spcPct val="100000"/>
              </a:lnSpc>
              <a:spcBef>
                <a:spcPts val="0"/>
              </a:spcBef>
              <a:spcAft>
                <a:spcPts val="0"/>
              </a:spcAft>
              <a:buClr>
                <a:srgbClr val="000000"/>
              </a:buClr>
              <a:buSzPts val="1400"/>
              <a:buFont typeface="Arial"/>
              <a:buNone/>
            </a:pPr>
            <a:r>
              <a:rPr lang="en-GB" sz="1200"/>
              <a:t>Como sugestão, o facilitador pode comparar ambos os documentos de orientação formais, i.e. “O </a:t>
            </a:r>
            <a:r>
              <a:rPr lang="en-GB" sz="1200">
                <a:solidFill>
                  <a:schemeClr val="dk1"/>
                </a:solidFill>
                <a:latin typeface="Open Sans"/>
                <a:ea typeface="Open Sans"/>
                <a:cs typeface="Open Sans"/>
                <a:sym typeface="Open Sans"/>
              </a:rPr>
              <a:t>guia e recursos formativos para mentores”</a:t>
            </a:r>
            <a:r>
              <a:rPr lang="en-GB" sz="1200"/>
              <a:t> </a:t>
            </a:r>
            <a:r>
              <a:rPr i="1" lang="en-GB" sz="1200"/>
              <a:t>versus</a:t>
            </a:r>
            <a:r>
              <a:rPr lang="en-GB" sz="1200"/>
              <a:t> “O programa de </a:t>
            </a:r>
            <a:r>
              <a:rPr i="1" lang="en-GB" sz="1200"/>
              <a:t>mentoring”</a:t>
            </a:r>
            <a:r>
              <a:rPr lang="en-GB" sz="1200"/>
              <a:t>. Os tópicos apresentados são apenas uma breve sugestão. </a:t>
            </a:r>
            <a:endParaRPr sz="1200">
              <a:solidFill>
                <a:srgbClr val="636A6F"/>
              </a:solidFill>
              <a:latin typeface="Open Sans Light"/>
              <a:ea typeface="Open Sans Light"/>
              <a:cs typeface="Open Sans Light"/>
              <a:sym typeface="Open Sans Light"/>
            </a:endParaRPr>
          </a:p>
        </p:txBody>
      </p:sp>
      <p:sp>
        <p:nvSpPr>
          <p:cNvPr id="137" name="Google Shape;13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Teoria [aprox. 10 min] </a:t>
            </a:r>
            <a:endParaRPr/>
          </a:p>
          <a:p>
            <a:pPr indent="0" lvl="0" marL="0" marR="0" rtl="0" algn="l">
              <a:lnSpc>
                <a:spcPct val="100000"/>
              </a:lnSpc>
              <a:spcBef>
                <a:spcPts val="0"/>
              </a:spcBef>
              <a:spcAft>
                <a:spcPts val="0"/>
              </a:spcAft>
              <a:buClr>
                <a:srgbClr val="000000"/>
              </a:buClr>
              <a:buSzPts val="1400"/>
              <a:buFont typeface="Arial"/>
              <a:buNone/>
            </a:pPr>
            <a:r>
              <a:rPr lang="en-GB" sz="1200">
                <a:solidFill>
                  <a:srgbClr val="636A6F"/>
                </a:solidFill>
                <a:latin typeface="Open Sans Light"/>
                <a:ea typeface="Open Sans Light"/>
                <a:cs typeface="Open Sans Light"/>
                <a:sym typeface="Open Sans Light"/>
              </a:rPr>
              <a:t>O facilitador resumirá os princípios de um programa de </a:t>
            </a:r>
            <a:r>
              <a:rPr i="1" lang="en-GB" sz="1200">
                <a:solidFill>
                  <a:srgbClr val="636A6F"/>
                </a:solidFill>
                <a:latin typeface="Open Sans Light"/>
                <a:ea typeface="Open Sans Light"/>
                <a:cs typeface="Open Sans Light"/>
                <a:sym typeface="Open Sans Light"/>
              </a:rPr>
              <a:t>mentoring</a:t>
            </a:r>
            <a:r>
              <a:rPr lang="en-GB" sz="1200">
                <a:solidFill>
                  <a:srgbClr val="636A6F"/>
                </a:solidFill>
                <a:latin typeface="Open Sans Light"/>
                <a:ea typeface="Open Sans Light"/>
                <a:cs typeface="Open Sans Light"/>
                <a:sym typeface="Open Sans Light"/>
              </a:rPr>
              <a:t> eficaz para introduzir o </a:t>
            </a:r>
            <a:r>
              <a:rPr b="1" lang="en-GB" sz="1200">
                <a:solidFill>
                  <a:srgbClr val="636A6F"/>
                </a:solidFill>
                <a:latin typeface="Open Sans Light"/>
                <a:ea typeface="Open Sans Light"/>
                <a:cs typeface="Open Sans Light"/>
                <a:sym typeface="Open Sans Light"/>
              </a:rPr>
              <a:t>Cenário 3: Desenvolver medidas</a:t>
            </a:r>
            <a:r>
              <a:rPr lang="en-GB" sz="1200">
                <a:solidFill>
                  <a:srgbClr val="636A6F"/>
                </a:solidFill>
                <a:latin typeface="Open Sans Light"/>
                <a:ea typeface="Open Sans Light"/>
                <a:cs typeface="Open Sans Light"/>
                <a:sym typeface="Open Sans Light"/>
              </a:rPr>
              <a:t>. </a:t>
            </a:r>
            <a:endParaRPr/>
          </a:p>
          <a:p>
            <a:pPr indent="0" lvl="0" marL="0" marR="0" rtl="0" algn="l">
              <a:lnSpc>
                <a:spcPct val="100000"/>
              </a:lnSpc>
              <a:spcBef>
                <a:spcPts val="0"/>
              </a:spcBef>
              <a:spcAft>
                <a:spcPts val="0"/>
              </a:spcAft>
              <a:buClr>
                <a:srgbClr val="000000"/>
              </a:buClr>
              <a:buSzPts val="1400"/>
              <a:buFont typeface="Arial"/>
              <a:buNone/>
            </a:pPr>
            <a:r>
              <a:rPr lang="en-GB" sz="1200">
                <a:solidFill>
                  <a:srgbClr val="636A6F"/>
                </a:solidFill>
                <a:latin typeface="Open Sans Light"/>
                <a:ea typeface="Open Sans Light"/>
                <a:cs typeface="Open Sans Light"/>
                <a:sym typeface="Open Sans Light"/>
              </a:rPr>
              <a:t>O facilitador deve referir-se brevemente as áreas-chave de </a:t>
            </a:r>
            <a:r>
              <a:rPr i="1" lang="en-GB" sz="1200">
                <a:solidFill>
                  <a:srgbClr val="636A6F"/>
                </a:solidFill>
                <a:latin typeface="Open Sans Light"/>
                <a:ea typeface="Open Sans Light"/>
                <a:cs typeface="Open Sans Light"/>
                <a:sym typeface="Open Sans Light"/>
              </a:rPr>
              <a:t>mentoring</a:t>
            </a:r>
            <a:r>
              <a:rPr lang="en-GB" sz="1200">
                <a:solidFill>
                  <a:srgbClr val="636A6F"/>
                </a:solidFill>
                <a:latin typeface="Open Sans Light"/>
                <a:ea typeface="Open Sans Light"/>
                <a:cs typeface="Open Sans Light"/>
                <a:sym typeface="Open Sans Light"/>
              </a:rPr>
              <a:t> indicadas no material de formação.</a:t>
            </a:r>
            <a:endParaRPr/>
          </a:p>
          <a:p>
            <a:pPr indent="0" lvl="0" marL="0" marR="0" rtl="0" algn="l">
              <a:lnSpc>
                <a:spcPct val="100000"/>
              </a:lnSpc>
              <a:spcBef>
                <a:spcPts val="0"/>
              </a:spcBef>
              <a:spcAft>
                <a:spcPts val="0"/>
              </a:spcAft>
              <a:buClr>
                <a:srgbClr val="000000"/>
              </a:buClr>
              <a:buSzPts val="1400"/>
              <a:buFont typeface="Arial"/>
              <a:buNone/>
            </a:pPr>
            <a:r>
              <a:rPr lang="en-GB" sz="1200"/>
              <a:t>Como sugestão, o facilitador pode comparar ambos os documentos de orientação formais, i.e. “O </a:t>
            </a:r>
            <a:r>
              <a:rPr lang="en-GB" sz="1200">
                <a:solidFill>
                  <a:schemeClr val="dk1"/>
                </a:solidFill>
                <a:latin typeface="Open Sans"/>
                <a:ea typeface="Open Sans"/>
                <a:cs typeface="Open Sans"/>
                <a:sym typeface="Open Sans"/>
              </a:rPr>
              <a:t>guia e recursos formativos para mentores”</a:t>
            </a:r>
            <a:r>
              <a:rPr lang="en-GB" sz="1200"/>
              <a:t> </a:t>
            </a:r>
            <a:r>
              <a:rPr i="1" lang="en-GB" sz="1200"/>
              <a:t>versus</a:t>
            </a:r>
            <a:r>
              <a:rPr lang="en-GB" sz="1200"/>
              <a:t> “O programa de </a:t>
            </a:r>
            <a:r>
              <a:rPr i="1" lang="en-GB" sz="1200"/>
              <a:t>mentoring”</a:t>
            </a:r>
            <a:r>
              <a:rPr lang="en-GB" sz="1200"/>
              <a:t>. Os tópicos apresentados são apenas uma breve sugestão. </a:t>
            </a:r>
            <a:endParaRPr sz="1200">
              <a:solidFill>
                <a:srgbClr val="636A6F"/>
              </a:solidFill>
              <a:latin typeface="Open Sans Light"/>
              <a:ea typeface="Open Sans Light"/>
              <a:cs typeface="Open Sans Light"/>
              <a:sym typeface="Open Sans Light"/>
            </a:endParaRPr>
          </a:p>
        </p:txBody>
      </p:sp>
      <p:sp>
        <p:nvSpPr>
          <p:cNvPr id="146" name="Google Shape;14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35"/>
          <p:cNvSpPr/>
          <p:nvPr/>
        </p:nvSpPr>
        <p:spPr>
          <a:xfrm>
            <a:off x="0" y="4530723"/>
            <a:ext cx="5910895" cy="1331189"/>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7" name="Google Shape;17;p35"/>
          <p:cNvPicPr preferRelativeResize="0"/>
          <p:nvPr/>
        </p:nvPicPr>
        <p:blipFill rotWithShape="1">
          <a:blip r:embed="rId2">
            <a:alphaModFix/>
          </a:blip>
          <a:srcRect b="0" l="0" r="0" t="0"/>
          <a:stretch/>
        </p:blipFill>
        <p:spPr>
          <a:xfrm>
            <a:off x="981767" y="673128"/>
            <a:ext cx="9616599" cy="3657570"/>
          </a:xfrm>
          <a:prstGeom prst="rect">
            <a:avLst/>
          </a:prstGeom>
          <a:noFill/>
          <a:ln>
            <a:noFill/>
          </a:ln>
        </p:spPr>
      </p:pic>
      <p:pic>
        <p:nvPicPr>
          <p:cNvPr id="18" name="Google Shape;18;p35"/>
          <p:cNvPicPr preferRelativeResize="0"/>
          <p:nvPr/>
        </p:nvPicPr>
        <p:blipFill rotWithShape="1">
          <a:blip r:embed="rId3">
            <a:alphaModFix/>
          </a:blip>
          <a:srcRect b="0" l="0" r="0" t="0"/>
          <a:stretch/>
        </p:blipFill>
        <p:spPr>
          <a:xfrm>
            <a:off x="395265" y="306605"/>
            <a:ext cx="1712791" cy="1064995"/>
          </a:xfrm>
          <a:prstGeom prst="rect">
            <a:avLst/>
          </a:prstGeom>
          <a:noFill/>
          <a:ln>
            <a:noFill/>
          </a:ln>
        </p:spPr>
      </p:pic>
      <p:pic>
        <p:nvPicPr>
          <p:cNvPr id="19" name="Google Shape;19;p35"/>
          <p:cNvPicPr preferRelativeResize="0"/>
          <p:nvPr/>
        </p:nvPicPr>
        <p:blipFill rotWithShape="1">
          <a:blip r:embed="rId4">
            <a:alphaModFix/>
          </a:blip>
          <a:srcRect b="0" l="0" r="0" t="0"/>
          <a:stretch/>
        </p:blipFill>
        <p:spPr>
          <a:xfrm>
            <a:off x="1032127" y="6188473"/>
            <a:ext cx="2281165" cy="469502"/>
          </a:xfrm>
          <a:prstGeom prst="rect">
            <a:avLst/>
          </a:prstGeom>
          <a:noFill/>
          <a:ln>
            <a:noFill/>
          </a:ln>
        </p:spPr>
      </p:pic>
      <p:sp>
        <p:nvSpPr>
          <p:cNvPr id="20" name="Google Shape;20;p35"/>
          <p:cNvSpPr txBox="1"/>
          <p:nvPr/>
        </p:nvSpPr>
        <p:spPr>
          <a:xfrm>
            <a:off x="3313292" y="6150114"/>
            <a:ext cx="775335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Open Sans"/>
              <a:ea typeface="Open Sans"/>
              <a:cs typeface="Open Sans"/>
              <a:sym typeface="Open Sans"/>
            </a:endParaRPr>
          </a:p>
        </p:txBody>
      </p:sp>
      <p:sp>
        <p:nvSpPr>
          <p:cNvPr id="21" name="Google Shape;21;p35"/>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2BAAD"/>
              </a:buClr>
              <a:buSzPts val="2000"/>
              <a:buFont typeface="Open Sans"/>
              <a:buNone/>
              <a:defRPr b="1" sz="2000">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5"/>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0" i="1" sz="1600">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3" name="Google Shape;23;p35"/>
          <p:cNvSpPr/>
          <p:nvPr/>
        </p:nvSpPr>
        <p:spPr>
          <a:xfrm flipH="1" rot="-5400000">
            <a:off x="5396988" y="5172425"/>
            <a:ext cx="1331189" cy="4778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63" name="Shape 6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64" name="Shape 64"/>
        <p:cNvGrpSpPr/>
        <p:nvPr/>
      </p:nvGrpSpPr>
      <p:grpSpPr>
        <a:xfrm>
          <a:off x="0" y="0"/>
          <a:ext cx="0" cy="0"/>
          <a:chOff x="0" y="0"/>
          <a:chExt cx="0" cy="0"/>
        </a:xfrm>
      </p:grpSpPr>
      <p:sp>
        <p:nvSpPr>
          <p:cNvPr id="65" name="Google Shape;65;p4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4"/>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7" name="Google Shape;67;p44"/>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4" name="Shape 24"/>
        <p:cNvGrpSpPr/>
        <p:nvPr/>
      </p:nvGrpSpPr>
      <p:grpSpPr>
        <a:xfrm>
          <a:off x="0" y="0"/>
          <a:ext cx="0" cy="0"/>
          <a:chOff x="0" y="0"/>
          <a:chExt cx="0" cy="0"/>
        </a:xfrm>
      </p:grpSpPr>
      <p:sp>
        <p:nvSpPr>
          <p:cNvPr id="25" name="Google Shape;25;p39"/>
          <p:cNvSpPr/>
          <p:nvPr/>
        </p:nvSpPr>
        <p:spPr>
          <a:xfrm>
            <a:off x="0" y="0"/>
            <a:ext cx="12192000" cy="6858000"/>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6" name="Google Shape;26;p39"/>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2BAAD"/>
              </a:buClr>
              <a:buSzPts val="2000"/>
              <a:buFont typeface="Open Sans"/>
              <a:buNone/>
              <a:defRPr b="1" sz="2000">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9"/>
          <p:cNvSpPr/>
          <p:nvPr/>
        </p:nvSpPr>
        <p:spPr>
          <a:xfrm flipH="1">
            <a:off x="2172708" y="2774849"/>
            <a:ext cx="7839428" cy="45719"/>
          </a:xfrm>
          <a:prstGeom prst="rect">
            <a:avLst/>
          </a:prstGeom>
          <a:solidFill>
            <a:srgbClr val="52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 name="Shape 28"/>
        <p:cNvGrpSpPr/>
        <p:nvPr/>
      </p:nvGrpSpPr>
      <p:grpSpPr>
        <a:xfrm>
          <a:off x="0" y="0"/>
          <a:ext cx="0" cy="0"/>
          <a:chOff x="0" y="0"/>
          <a:chExt cx="0" cy="0"/>
        </a:xfrm>
      </p:grpSpPr>
      <p:sp>
        <p:nvSpPr>
          <p:cNvPr id="29" name="Google Shape;29;p43"/>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0" name="Google Shape;30;p43"/>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2000"/>
              <a:buFont typeface="Open Sans"/>
              <a:buNone/>
              <a:defRPr b="1" sz="20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43"/>
          <p:cNvPicPr preferRelativeResize="0"/>
          <p:nvPr/>
        </p:nvPicPr>
        <p:blipFill rotWithShape="1">
          <a:blip r:embed="rId2">
            <a:alphaModFix/>
          </a:blip>
          <a:srcRect b="0" l="0" r="0" t="0"/>
          <a:stretch/>
        </p:blipFill>
        <p:spPr>
          <a:xfrm>
            <a:off x="5239605" y="1688651"/>
            <a:ext cx="1712791" cy="1064995"/>
          </a:xfrm>
          <a:prstGeom prst="rect">
            <a:avLst/>
          </a:prstGeom>
          <a:noFill/>
          <a:ln>
            <a:noFill/>
          </a:ln>
        </p:spPr>
      </p:pic>
      <p:pic>
        <p:nvPicPr>
          <p:cNvPr id="32" name="Google Shape;32;p43"/>
          <p:cNvPicPr preferRelativeResize="0"/>
          <p:nvPr/>
        </p:nvPicPr>
        <p:blipFill rotWithShape="1">
          <a:blip r:embed="rId3">
            <a:alphaModFix/>
          </a:blip>
          <a:srcRect b="0" l="0" r="0" t="0"/>
          <a:stretch/>
        </p:blipFill>
        <p:spPr>
          <a:xfrm>
            <a:off x="1032127" y="6188473"/>
            <a:ext cx="2281165" cy="469502"/>
          </a:xfrm>
          <a:prstGeom prst="rect">
            <a:avLst/>
          </a:prstGeom>
          <a:noFill/>
          <a:ln>
            <a:noFill/>
          </a:ln>
        </p:spPr>
      </p:pic>
      <p:sp>
        <p:nvSpPr>
          <p:cNvPr id="33" name="Google Shape;33;p43"/>
          <p:cNvSpPr txBox="1"/>
          <p:nvPr/>
        </p:nvSpPr>
        <p:spPr>
          <a:xfrm>
            <a:off x="3313292" y="6150114"/>
            <a:ext cx="775335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Open Sans"/>
              <a:ea typeface="Open Sans"/>
              <a:cs typeface="Open Sans"/>
              <a:sym typeface="Open Sans"/>
            </a:endParaRPr>
          </a:p>
        </p:txBody>
      </p:sp>
      <p:sp>
        <p:nvSpPr>
          <p:cNvPr id="34" name="Google Shape;34;p43"/>
          <p:cNvSpPr/>
          <p:nvPr/>
        </p:nvSpPr>
        <p:spPr>
          <a:xfrm flipH="1">
            <a:off x="2172707" y="2913643"/>
            <a:ext cx="7839428"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38" name="Shape 38"/>
        <p:cNvGrpSpPr/>
        <p:nvPr/>
      </p:nvGrpSpPr>
      <p:grpSpPr>
        <a:xfrm>
          <a:off x="0" y="0"/>
          <a:ext cx="0" cy="0"/>
          <a:chOff x="0" y="0"/>
          <a:chExt cx="0" cy="0"/>
        </a:xfrm>
      </p:grpSpPr>
      <p:sp>
        <p:nvSpPr>
          <p:cNvPr id="39" name="Google Shape;39;p3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1" name="Shape 41"/>
        <p:cNvGrpSpPr/>
        <p:nvPr/>
      </p:nvGrpSpPr>
      <p:grpSpPr>
        <a:xfrm>
          <a:off x="0" y="0"/>
          <a:ext cx="0" cy="0"/>
          <a:chOff x="0" y="0"/>
          <a:chExt cx="0" cy="0"/>
        </a:xfrm>
      </p:grpSpPr>
      <p:sp>
        <p:nvSpPr>
          <p:cNvPr id="42" name="Google Shape;42;p3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8"/>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4" name="Google Shape;44;p38"/>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45" name="Shape 45"/>
        <p:cNvGrpSpPr/>
        <p:nvPr/>
      </p:nvGrpSpPr>
      <p:grpSpPr>
        <a:xfrm>
          <a:off x="0" y="0"/>
          <a:ext cx="0" cy="0"/>
          <a:chOff x="0" y="0"/>
          <a:chExt cx="0" cy="0"/>
        </a:xfrm>
      </p:grpSpPr>
      <p:sp>
        <p:nvSpPr>
          <p:cNvPr id="46" name="Google Shape;46;p4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5"/>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8" name="Google Shape;48;p45"/>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9" name="Google Shape;49;p45"/>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50"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1" name="Shape 51"/>
        <p:cNvGrpSpPr/>
        <p:nvPr/>
      </p:nvGrpSpPr>
      <p:grpSpPr>
        <a:xfrm>
          <a:off x="0" y="0"/>
          <a:ext cx="0" cy="0"/>
          <a:chOff x="0" y="0"/>
          <a:chExt cx="0" cy="0"/>
        </a:xfrm>
      </p:grpSpPr>
      <p:sp>
        <p:nvSpPr>
          <p:cNvPr id="52" name="Google Shape;52;p4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7"/>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4" name="Google Shape;54;p47"/>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8" name="Shape 58"/>
        <p:cNvGrpSpPr/>
        <p:nvPr/>
      </p:nvGrpSpPr>
      <p:grpSpPr>
        <a:xfrm>
          <a:off x="0" y="0"/>
          <a:ext cx="0" cy="0"/>
          <a:chOff x="0" y="0"/>
          <a:chExt cx="0" cy="0"/>
        </a:xfrm>
      </p:grpSpPr>
      <p:sp>
        <p:nvSpPr>
          <p:cNvPr id="59" name="Google Shape;59;p4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1"/>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1" name="Google Shape;61;p41"/>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2" name="Google Shape;62;p4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Open Sans"/>
              <a:buNone/>
              <a:defRPr b="0" i="0" sz="4400" u="none" cap="none" strike="noStrike">
                <a:solidFill>
                  <a:schemeClr val="lt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9pPr>
          </a:lstStyle>
          <a:p/>
        </p:txBody>
      </p:sp>
      <p:sp>
        <p:nvSpPr>
          <p:cNvPr id="12" name="Google Shape;12;p34"/>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EB3B5"/>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9pPr>
          </a:lstStyle>
          <a:p/>
        </p:txBody>
      </p:sp>
      <p:sp>
        <p:nvSpPr>
          <p:cNvPr id="13" name="Google Shape;13;p34"/>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EB3B5"/>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9pPr>
          </a:lstStyle>
          <a:p/>
        </p:txBody>
      </p:sp>
      <p:sp>
        <p:nvSpPr>
          <p:cNvPr id="14" name="Google Shape;14;p34"/>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 name="Shape 35"/>
        <p:cNvGrpSpPr/>
        <p:nvPr/>
      </p:nvGrpSpPr>
      <p:grpSpPr>
        <a:xfrm>
          <a:off x="0" y="0"/>
          <a:ext cx="0" cy="0"/>
          <a:chOff x="0" y="0"/>
          <a:chExt cx="0" cy="0"/>
        </a:xfrm>
      </p:grpSpPr>
      <p:sp>
        <p:nvSpPr>
          <p:cNvPr id="36" name="Google Shape;36;p36"/>
          <p:cNvSpPr/>
          <p:nvPr/>
        </p:nvSpPr>
        <p:spPr>
          <a:xfrm>
            <a:off x="0" y="0"/>
            <a:ext cx="12192000" cy="7975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7" name="Google Shape;37;p3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chemeClr val="dk1"/>
              </a:buClr>
              <a:buSzPts val="3800"/>
              <a:buFont typeface="Open Sans"/>
              <a:buNone/>
              <a:defRPr b="0" i="0" sz="3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5" name="Shape 55"/>
        <p:cNvGrpSpPr/>
        <p:nvPr/>
      </p:nvGrpSpPr>
      <p:grpSpPr>
        <a:xfrm>
          <a:off x="0" y="0"/>
          <a:ext cx="0" cy="0"/>
          <a:chOff x="0" y="0"/>
          <a:chExt cx="0" cy="0"/>
        </a:xfrm>
      </p:grpSpPr>
      <p:sp>
        <p:nvSpPr>
          <p:cNvPr id="56" name="Google Shape;56;p40"/>
          <p:cNvSpPr/>
          <p:nvPr/>
        </p:nvSpPr>
        <p:spPr>
          <a:xfrm>
            <a:off x="0" y="0"/>
            <a:ext cx="12192000" cy="7975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7" name="Google Shape;57;p4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chemeClr val="dk1"/>
              </a:buClr>
              <a:buSzPts val="3800"/>
              <a:buFont typeface="Open Sans"/>
              <a:buNone/>
              <a:defRPr b="0" i="0" sz="3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google.com/url?sa=i&amp;url=http%3A%2F%2Fwww.a-spin.pt%2F%3Fp%3D5130&amp;psig=AOvVaw3I-doW7LJTywQGvoxqJpUm&amp;ust=1582022396185000&amp;source=images&amp;cd=vfe&amp;ved=0CAIQjRxqFwoTCIj1_uqy2OcCFQAAAAAdAAAAABAI"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mindshift.pt/" TargetMode="External"/><Relationship Id="rId4" Type="http://schemas.openxmlformats.org/officeDocument/2006/relationships/hyperlink" Target="mailto:geral@mindshift.pt" TargetMode="External"/><Relationship Id="rId5" Type="http://schemas.openxmlformats.org/officeDocument/2006/relationships/hyperlink" Target="https://www.google.com/url?sa=i&amp;url=http%3A%2F%2Fwww.a-spin.pt%2F%3Fp%3D5130&amp;psig=AOvVaw3I-doW7LJTywQGvoxqJpUm&amp;ust=1582022396185000&amp;source=images&amp;cd=vfe&amp;ved=0CAIQjRxqFwoTCIj1_uqy2OcCFQAAAAAdAAAAABAI" TargetMode="External"/><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4"/>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2BAAD"/>
              </a:buClr>
              <a:buSzPts val="2000"/>
              <a:buFont typeface="Open Sans"/>
              <a:buNone/>
            </a:pPr>
            <a:r>
              <a:rPr lang="en-GB"/>
              <a:t>Formação LearnGen:</a:t>
            </a:r>
            <a:br>
              <a:rPr lang="en-GB"/>
            </a:br>
            <a:r>
              <a:rPr lang="en-GB"/>
              <a:t>Desafios intergeracionais no trabalho </a:t>
            </a:r>
            <a:endParaRPr/>
          </a:p>
        </p:txBody>
      </p:sp>
      <p:sp>
        <p:nvSpPr>
          <p:cNvPr id="74" name="Google Shape;74;p24"/>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lang="en-GB"/>
              <a:t>Módulo 5 - Programa de formação de mentores</a:t>
            </a:r>
            <a:endParaRPr/>
          </a:p>
          <a:p>
            <a:pPr indent="0" lvl="0" marL="0" rtl="0" algn="l">
              <a:lnSpc>
                <a:spcPct val="90000"/>
              </a:lnSpc>
              <a:spcBef>
                <a:spcPts val="1000"/>
              </a:spcBef>
              <a:spcAft>
                <a:spcPts val="0"/>
              </a:spcAft>
              <a:buClr>
                <a:schemeClr val="accent1"/>
              </a:buClr>
              <a:buSzPts val="1600"/>
              <a:buNone/>
            </a:pPr>
            <a:r>
              <a:rPr lang="en-GB">
                <a:solidFill>
                  <a:srgbClr val="52BAAD"/>
                </a:solidFill>
              </a:rPr>
              <a:t>Unidade 3: Check-list para conceptualizar um programa de formação de mentores</a:t>
            </a:r>
            <a:endParaRPr>
              <a:solidFill>
                <a:srgbClr val="52BAAD"/>
              </a:solidFill>
            </a:endParaRPr>
          </a:p>
        </p:txBody>
      </p:sp>
      <p:pic>
        <p:nvPicPr>
          <p:cNvPr descr="Resultado de imagem para financiado erasmus +" id="75" name="Google Shape;75;p24">
            <a:hlinkClick r:id="rId3"/>
          </p:cNvPr>
          <p:cNvPicPr preferRelativeResize="0"/>
          <p:nvPr/>
        </p:nvPicPr>
        <p:blipFill rotWithShape="1">
          <a:blip r:embed="rId4">
            <a:alphaModFix/>
          </a:blip>
          <a:srcRect b="0" l="0" r="0" t="0"/>
          <a:stretch/>
        </p:blipFill>
        <p:spPr>
          <a:xfrm>
            <a:off x="1017396" y="6124448"/>
            <a:ext cx="2301875" cy="532384"/>
          </a:xfrm>
          <a:prstGeom prst="rect">
            <a:avLst/>
          </a:prstGeom>
          <a:noFill/>
          <a:ln>
            <a:noFill/>
          </a:ln>
        </p:spPr>
      </p:pic>
      <p:sp>
        <p:nvSpPr>
          <p:cNvPr id="76" name="Google Shape;76;p24"/>
          <p:cNvSpPr/>
          <p:nvPr/>
        </p:nvSpPr>
        <p:spPr>
          <a:xfrm>
            <a:off x="3313291" y="6149086"/>
            <a:ext cx="8180209" cy="590042"/>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800"/>
              </a:spcAft>
              <a:buNone/>
            </a:pPr>
            <a:r>
              <a:rPr b="0" i="0" lang="en-GB" sz="1050" u="none" cap="none" strike="noStrike">
                <a:solidFill>
                  <a:srgbClr val="636A6F"/>
                </a:solidFill>
                <a:latin typeface="Open Sans"/>
                <a:ea typeface="Open Sans"/>
                <a:cs typeface="Open Sans"/>
                <a:sym typeface="Open Sans"/>
              </a:rPr>
              <a:t>Projeto financiado com o apoio da Comissão Europeia. A informação contida nesta publicação vincula exclusivamente o autor, não sendo a Comissão responsável pela utilização que dela possa ser feita. Projeto número: </a:t>
            </a:r>
            <a:r>
              <a:rPr lang="en-GB" sz="1050">
                <a:solidFill>
                  <a:srgbClr val="636A6F"/>
                </a:solidFill>
                <a:latin typeface="Open Sans"/>
                <a:ea typeface="Open Sans"/>
                <a:cs typeface="Open Sans"/>
                <a:sym typeface="Open Sans"/>
              </a:rPr>
              <a:t>2020-1-BG01-KA202-079064</a:t>
            </a:r>
            <a:endParaRPr b="0" i="0" sz="1600" u="none" cap="none" strike="noStrike">
              <a:solidFill>
                <a:srgbClr val="636A6F"/>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1"/>
          <p:cNvSpPr txBox="1"/>
          <p:nvPr>
            <p:ph idx="1" type="body"/>
          </p:nvPr>
        </p:nvSpPr>
        <p:spPr>
          <a:xfrm>
            <a:off x="97971" y="1462684"/>
            <a:ext cx="5910944" cy="5313673"/>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b="1" sz="1800">
              <a:solidFill>
                <a:srgbClr val="93D4CC"/>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rgbClr val="93D4CC"/>
              </a:buClr>
              <a:buSzPts val="1800"/>
              <a:buNone/>
            </a:pPr>
            <a:r>
              <a:rPr b="1" lang="en-GB" sz="1800">
                <a:solidFill>
                  <a:srgbClr val="93D4CC"/>
                </a:solidFill>
                <a:latin typeface="Open Sans Light"/>
                <a:ea typeface="Open Sans Light"/>
                <a:cs typeface="Open Sans Light"/>
                <a:sym typeface="Open Sans Light"/>
              </a:rPr>
              <a:t>Sessão prática </a:t>
            </a:r>
            <a:endParaRPr/>
          </a:p>
          <a:p>
            <a:pPr indent="0" lvl="0" marL="0" rtl="0" algn="just">
              <a:lnSpc>
                <a:spcPct val="90000"/>
              </a:lnSpc>
              <a:spcBef>
                <a:spcPts val="1000"/>
              </a:spcBef>
              <a:spcAft>
                <a:spcPts val="0"/>
              </a:spcAft>
              <a:buClr>
                <a:schemeClr val="lt2"/>
              </a:buClr>
              <a:buSzPts val="1800"/>
              <a:buNone/>
            </a:pPr>
            <a:r>
              <a:rPr b="1" lang="en-GB" sz="1800">
                <a:latin typeface="Open Sans Light"/>
                <a:ea typeface="Open Sans Light"/>
                <a:cs typeface="Open Sans Light"/>
                <a:sym typeface="Open Sans Light"/>
              </a:rPr>
              <a:t>Cenário 3 - Desenvolver medidas </a:t>
            </a:r>
            <a:endParaRPr/>
          </a:p>
          <a:p>
            <a:pPr indent="0" lvl="0" marL="0" rtl="0" algn="just">
              <a:lnSpc>
                <a:spcPct val="90000"/>
              </a:lnSpc>
              <a:spcBef>
                <a:spcPts val="1000"/>
              </a:spcBef>
              <a:spcAft>
                <a:spcPts val="0"/>
              </a:spcAft>
              <a:buClr>
                <a:schemeClr val="lt2"/>
              </a:buClr>
              <a:buSzPts val="1800"/>
              <a:buNone/>
            </a:pPr>
            <a:r>
              <a:t/>
            </a:r>
            <a:endParaRPr b="1"/>
          </a:p>
          <a:p>
            <a:pPr indent="-342900" lvl="0" marL="342900" rtl="0" algn="just">
              <a:lnSpc>
                <a:spcPct val="107000"/>
              </a:lnSpc>
              <a:spcBef>
                <a:spcPts val="1200"/>
              </a:spcBef>
              <a:spcAft>
                <a:spcPts val="0"/>
              </a:spcAft>
              <a:buClr>
                <a:srgbClr val="93D4CC"/>
              </a:buClr>
              <a:buSzPts val="1800"/>
              <a:buFont typeface="Noto Sans Symbols"/>
              <a:buChar char="🗹"/>
            </a:pPr>
            <a:r>
              <a:rPr lang="en-GB" sz="1800">
                <a:solidFill>
                  <a:srgbClr val="636A6F"/>
                </a:solidFill>
                <a:latin typeface="Open Sans Light"/>
                <a:ea typeface="Open Sans Light"/>
                <a:cs typeface="Open Sans Light"/>
                <a:sym typeface="Open Sans Light"/>
              </a:rPr>
              <a:t>Trabalho individual </a:t>
            </a:r>
            <a:r>
              <a:rPr lang="en-GB">
                <a:solidFill>
                  <a:srgbClr val="636A6F"/>
                </a:solidFill>
              </a:rPr>
              <a:t>(formação presencial, 25 min.).</a:t>
            </a:r>
            <a:endParaRPr sz="1800">
              <a:solidFill>
                <a:srgbClr val="636A6F"/>
              </a:solidFill>
              <a:latin typeface="Open Sans Light"/>
              <a:ea typeface="Open Sans Light"/>
              <a:cs typeface="Open Sans Light"/>
              <a:sym typeface="Open Sans Light"/>
            </a:endParaRPr>
          </a:p>
          <a:p>
            <a:pPr indent="-342900" lvl="0" marL="342900" rtl="0" algn="just">
              <a:lnSpc>
                <a:spcPct val="107000"/>
              </a:lnSpc>
              <a:spcBef>
                <a:spcPts val="2000"/>
              </a:spcBef>
              <a:spcAft>
                <a:spcPts val="0"/>
              </a:spcAft>
              <a:buClr>
                <a:srgbClr val="93D4CC"/>
              </a:buClr>
              <a:buSzPts val="1800"/>
              <a:buFont typeface="Noto Sans Symbols"/>
              <a:buChar char="🗹"/>
            </a:pPr>
            <a:r>
              <a:rPr lang="en-GB">
                <a:solidFill>
                  <a:srgbClr val="636A6F"/>
                </a:solidFill>
              </a:rPr>
              <a:t>Apresentação verbal (formação presencial ou formação </a:t>
            </a:r>
            <a:r>
              <a:rPr i="1" lang="en-GB">
                <a:solidFill>
                  <a:srgbClr val="636A6F"/>
                </a:solidFill>
              </a:rPr>
              <a:t>online</a:t>
            </a:r>
            <a:r>
              <a:rPr lang="en-GB">
                <a:solidFill>
                  <a:srgbClr val="636A6F"/>
                </a:solidFill>
              </a:rPr>
              <a:t>, TBD)</a:t>
            </a:r>
            <a:endParaRPr sz="1800">
              <a:solidFill>
                <a:srgbClr val="636A6F"/>
              </a:solidFill>
              <a:latin typeface="Open Sans Light"/>
              <a:ea typeface="Open Sans Light"/>
              <a:cs typeface="Open Sans Light"/>
              <a:sym typeface="Open Sans Light"/>
            </a:endParaRPr>
          </a:p>
          <a:p>
            <a:pPr indent="0" lvl="0" marL="0" rtl="0" algn="just">
              <a:lnSpc>
                <a:spcPct val="90000"/>
              </a:lnSpc>
              <a:spcBef>
                <a:spcPts val="1800"/>
              </a:spcBef>
              <a:spcAft>
                <a:spcPts val="0"/>
              </a:spcAft>
              <a:buClr>
                <a:schemeClr val="lt2"/>
              </a:buClr>
              <a:buSzPts val="1800"/>
              <a:buNone/>
            </a:pPr>
            <a:r>
              <a:t/>
            </a:r>
            <a:endParaRPr/>
          </a:p>
        </p:txBody>
      </p:sp>
      <p:pic>
        <p:nvPicPr>
          <p:cNvPr descr="Ampulheta 90% com preenchimento sólido" id="158" name="Google Shape;158;p31"/>
          <p:cNvPicPr preferRelativeResize="0"/>
          <p:nvPr>
            <p:ph idx="2" type="body"/>
          </p:nvPr>
        </p:nvPicPr>
        <p:blipFill rotWithShape="1">
          <a:blip r:embed="rId3">
            <a:alphaModFix/>
          </a:blip>
          <a:srcRect b="0" l="0" r="0" t="0"/>
          <a:stretch/>
        </p:blipFill>
        <p:spPr>
          <a:xfrm>
            <a:off x="7410451" y="1637338"/>
            <a:ext cx="3476624" cy="3476624"/>
          </a:xfrm>
          <a:prstGeom prst="rect">
            <a:avLst/>
          </a:prstGeom>
          <a:noFill/>
          <a:ln>
            <a:noFill/>
          </a:ln>
        </p:spPr>
      </p:pic>
      <p:sp>
        <p:nvSpPr>
          <p:cNvPr id="159" name="Google Shape;159;p3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3.1.: Passar à ação</a:t>
            </a:r>
            <a:endParaRPr/>
          </a:p>
        </p:txBody>
      </p:sp>
      <p:sp>
        <p:nvSpPr>
          <p:cNvPr id="160" name="Google Shape;160;p31"/>
          <p:cNvSpPr txBox="1"/>
          <p:nvPr/>
        </p:nvSpPr>
        <p:spPr>
          <a:xfrm>
            <a:off x="8204597" y="4913907"/>
            <a:ext cx="188833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F2613A"/>
                </a:solidFill>
                <a:latin typeface="Open Sans Light"/>
                <a:ea typeface="Open Sans Light"/>
                <a:cs typeface="Open Sans Light"/>
                <a:sym typeface="Open Sans Light"/>
              </a:rPr>
              <a:t>[25 minutos]</a:t>
            </a:r>
            <a:endParaRPr b="1" i="0" sz="2000" u="none" cap="none" strike="noStrike">
              <a:solidFill>
                <a:srgbClr val="F2613A"/>
              </a:solidFill>
              <a:latin typeface="Calibri"/>
              <a:ea typeface="Calibri"/>
              <a:cs typeface="Calibri"/>
              <a:sym typeface="Calibri"/>
            </a:endParaRPr>
          </a:p>
        </p:txBody>
      </p:sp>
      <p:sp>
        <p:nvSpPr>
          <p:cNvPr id="161" name="Google Shape;161;p31"/>
          <p:cNvSpPr txBox="1"/>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chemeClr val="dk1"/>
              </a:buClr>
              <a:buSzPts val="3000"/>
              <a:buFont typeface="Open Sans"/>
              <a:buNone/>
            </a:pPr>
            <a:r>
              <a:rPr b="0" i="0" lang="en-GB" sz="2400" u="none" cap="none" strike="noStrike">
                <a:solidFill>
                  <a:schemeClr val="dk1"/>
                </a:solidFill>
                <a:latin typeface="Open Sans"/>
                <a:ea typeface="Open Sans"/>
                <a:cs typeface="Open Sans"/>
                <a:sym typeface="Open Sans"/>
              </a:rPr>
              <a:t>Unidade 3: Check-list para conceptualizar um programa de formação de mentores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b="1" sz="1800">
              <a:solidFill>
                <a:srgbClr val="93D4CC"/>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a:p>
        </p:txBody>
      </p:sp>
      <p:sp>
        <p:nvSpPr>
          <p:cNvPr id="168" name="Google Shape;168;p32"/>
          <p:cNvSpPr/>
          <p:nvPr/>
        </p:nvSpPr>
        <p:spPr>
          <a:xfrm>
            <a:off x="97970" y="2411730"/>
            <a:ext cx="11944351" cy="2318245"/>
          </a:xfrm>
          <a:prstGeom prst="rect">
            <a:avLst/>
          </a:prstGeom>
          <a:solidFill>
            <a:srgbClr val="F3EDF7"/>
          </a:solidFill>
          <a:ln cap="flat" cmpd="sng" w="12700">
            <a:solidFill>
              <a:srgbClr val="9868B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1" lang="en-GB" sz="2000" u="none" cap="none" strike="noStrike">
                <a:solidFill>
                  <a:srgbClr val="663B88"/>
                </a:solidFill>
                <a:latin typeface="Open Sans Light"/>
                <a:ea typeface="Open Sans Light"/>
                <a:cs typeface="Open Sans Light"/>
                <a:sym typeface="Open Sans Light"/>
              </a:rPr>
              <a:t>“</a:t>
            </a:r>
            <a:r>
              <a:rPr b="0" i="1" lang="en-GB" sz="2000" u="none" cap="none" strike="noStrike">
                <a:solidFill>
                  <a:srgbClr val="663B88"/>
                </a:solidFill>
                <a:latin typeface="Open Sans Light"/>
                <a:ea typeface="Open Sans Light"/>
                <a:cs typeface="Open Sans Light"/>
                <a:sym typeface="Open Sans Light"/>
              </a:rPr>
              <a:t>Ouvimos muitas vezes falar em sair de nós próprios, mas raramente em sair da nossa geração.”  </a:t>
            </a:r>
            <a:endParaRPr b="0" i="1" sz="2000" u="none" cap="none" strike="noStrike">
              <a:solidFill>
                <a:srgbClr val="663B88"/>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2000"/>
              <a:buFont typeface="Arial"/>
              <a:buNone/>
            </a:pPr>
            <a:r>
              <a:t/>
            </a:r>
            <a:endParaRPr b="0" i="1" sz="2000" u="none" cap="none" strike="noStrike">
              <a:solidFill>
                <a:srgbClr val="663B88"/>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663B88"/>
                </a:solidFill>
                <a:latin typeface="Open Sans Light"/>
                <a:ea typeface="Open Sans Light"/>
                <a:cs typeface="Open Sans Light"/>
                <a:sym typeface="Open Sans Light"/>
              </a:rPr>
              <a:t>- Criss Jami</a:t>
            </a:r>
            <a:endParaRPr b="0" i="0" sz="2000" u="none" cap="none" strike="noStrike">
              <a:solidFill>
                <a:srgbClr val="663B88"/>
              </a:solidFill>
              <a:latin typeface="Open Sans Light"/>
              <a:ea typeface="Open Sans Light"/>
              <a:cs typeface="Open Sans Light"/>
              <a:sym typeface="Open Sans Light"/>
            </a:endParaRPr>
          </a:p>
        </p:txBody>
      </p:sp>
      <p:sp>
        <p:nvSpPr>
          <p:cNvPr id="169" name="Google Shape;169;p3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3.1.: Passar à ação</a:t>
            </a:r>
            <a:endParaRPr/>
          </a:p>
        </p:txBody>
      </p:sp>
      <p:sp>
        <p:nvSpPr>
          <p:cNvPr id="170" name="Google Shape;170;p32"/>
          <p:cNvSpPr txBox="1"/>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chemeClr val="dk1"/>
              </a:buClr>
              <a:buSzPts val="3000"/>
              <a:buFont typeface="Open Sans"/>
              <a:buNone/>
            </a:pPr>
            <a:r>
              <a:rPr b="0" i="0" lang="en-GB" sz="2400" u="none" cap="none" strike="noStrike">
                <a:solidFill>
                  <a:schemeClr val="dk1"/>
                </a:solidFill>
                <a:latin typeface="Open Sans"/>
                <a:ea typeface="Open Sans"/>
                <a:cs typeface="Open Sans"/>
                <a:sym typeface="Open Sans"/>
              </a:rPr>
              <a:t>Unidade 3: Check-list para conceptualizar um programa de formação de mentores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000"/>
              <a:buFont typeface="Open Sans"/>
              <a:buNone/>
            </a:pPr>
            <a:r>
              <a:rPr lang="en-GB"/>
              <a:t>Conteúdos desenvolvidos por</a:t>
            </a:r>
            <a:br>
              <a:rPr lang="en-GB"/>
            </a:br>
            <a:br>
              <a:rPr lang="en-GB"/>
            </a:br>
            <a:r>
              <a:rPr b="0" lang="en-GB"/>
              <a:t> Mindshift Talent Advisory, Portugal</a:t>
            </a:r>
            <a:br>
              <a:rPr b="0" lang="en-GB"/>
            </a:br>
            <a:r>
              <a:rPr b="0" lang="en-GB" u="sng">
                <a:solidFill>
                  <a:schemeClr val="hlink"/>
                </a:solidFill>
                <a:hlinkClick r:id="rId3"/>
              </a:rPr>
              <a:t>www.mindshift.pt </a:t>
            </a:r>
            <a:br>
              <a:rPr lang="en-GB"/>
            </a:br>
            <a:r>
              <a:rPr b="0" lang="en-GB" u="sng">
                <a:solidFill>
                  <a:schemeClr val="hlink"/>
                </a:solidFill>
                <a:hlinkClick r:id="rId4"/>
              </a:rPr>
              <a:t>geral@mindshift.pt </a:t>
            </a:r>
            <a:endParaRPr b="0"/>
          </a:p>
        </p:txBody>
      </p:sp>
      <p:pic>
        <p:nvPicPr>
          <p:cNvPr descr="Resultado de imagem para financiado erasmus +" id="176" name="Google Shape;176;p33">
            <a:hlinkClick r:id="rId5"/>
          </p:cNvPr>
          <p:cNvPicPr preferRelativeResize="0"/>
          <p:nvPr/>
        </p:nvPicPr>
        <p:blipFill rotWithShape="1">
          <a:blip r:embed="rId6">
            <a:alphaModFix/>
          </a:blip>
          <a:srcRect b="0" l="0" r="0" t="0"/>
          <a:stretch/>
        </p:blipFill>
        <p:spPr>
          <a:xfrm>
            <a:off x="1017396" y="6124448"/>
            <a:ext cx="2301875" cy="532384"/>
          </a:xfrm>
          <a:prstGeom prst="rect">
            <a:avLst/>
          </a:prstGeom>
          <a:solidFill>
            <a:schemeClr val="dk2"/>
          </a:solidFill>
          <a:ln>
            <a:noFill/>
          </a:ln>
        </p:spPr>
      </p:pic>
      <p:sp>
        <p:nvSpPr>
          <p:cNvPr id="177" name="Google Shape;177;p33"/>
          <p:cNvSpPr/>
          <p:nvPr/>
        </p:nvSpPr>
        <p:spPr>
          <a:xfrm>
            <a:off x="3319271" y="6124448"/>
            <a:ext cx="8161529" cy="590042"/>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800"/>
              </a:spcAft>
              <a:buNone/>
            </a:pPr>
            <a:r>
              <a:rPr b="0" i="0" lang="en-GB" sz="1050" u="none" cap="none" strike="noStrike">
                <a:solidFill>
                  <a:srgbClr val="636A6F"/>
                </a:solidFill>
                <a:latin typeface="Open Sans"/>
                <a:ea typeface="Open Sans"/>
                <a:cs typeface="Open Sans"/>
                <a:sym typeface="Open Sans"/>
              </a:rPr>
              <a:t>Projeto financiado com o apoio da Comissão Europeia. A informação contida nesta publicação vincula exclusivamente o autor, não sendo a Comissão responsável pela utilização que dela possa ser feita. Projeto número: </a:t>
            </a:r>
            <a:r>
              <a:rPr lang="en-GB" sz="1050">
                <a:solidFill>
                  <a:srgbClr val="636A6F"/>
                </a:solidFill>
                <a:latin typeface="Open Sans"/>
                <a:ea typeface="Open Sans"/>
                <a:cs typeface="Open Sans"/>
                <a:sym typeface="Open Sans"/>
              </a:rPr>
              <a:t>2020-1-BG01-KA202-079064</a:t>
            </a:r>
            <a:endParaRPr b="0" i="0" sz="1600" u="none" cap="none" strike="noStrike">
              <a:solidFill>
                <a:srgbClr val="636A6F"/>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GB" sz="3200">
                <a:latin typeface="Open Sans"/>
                <a:ea typeface="Open Sans"/>
                <a:cs typeface="Open Sans"/>
                <a:sym typeface="Open Sans"/>
              </a:rPr>
              <a:t>Objetivos e conteúdo</a:t>
            </a:r>
            <a:endParaRPr sz="3200">
              <a:latin typeface="Open Sans"/>
              <a:ea typeface="Open Sans"/>
              <a:cs typeface="Open Sans"/>
              <a:sym typeface="Open Sans"/>
            </a:endParaRPr>
          </a:p>
        </p:txBody>
      </p:sp>
      <p:sp>
        <p:nvSpPr>
          <p:cNvPr id="82" name="Google Shape;82;p2"/>
          <p:cNvSpPr txBox="1"/>
          <p:nvPr>
            <p:ph idx="1" type="body"/>
          </p:nvPr>
        </p:nvSpPr>
        <p:spPr>
          <a:xfrm>
            <a:off x="97971" y="881743"/>
            <a:ext cx="11693979" cy="5870121"/>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rgbClr val="636A6F"/>
              </a:buClr>
              <a:buSzPts val="1800"/>
              <a:buNone/>
            </a:pPr>
            <a:r>
              <a:rPr lang="en-GB" sz="1800">
                <a:solidFill>
                  <a:srgbClr val="636A6F"/>
                </a:solidFill>
                <a:latin typeface="Open Sans Light"/>
                <a:ea typeface="Open Sans Light"/>
                <a:cs typeface="Open Sans Light"/>
                <a:sym typeface="Open Sans Light"/>
              </a:rPr>
              <a:t>Este módulo pretende disponibilizar a coordenadores, profissionais de recursos humanos, gestores de equipa,  formadores e outros profissionais com experiência relevante e profissionais de entidades de ensino e formação profissional conhecimentos, ferramentas e conteúdos relevantes para implementar um programa de formação de mentores nas suas organizações. O módulo encontra-se dividido em três unidades de aprendizagem, compreendendo quatro atividades principais:</a:t>
            </a:r>
            <a:endParaRPr/>
          </a:p>
          <a:p>
            <a:pPr indent="0" lvl="0" marL="0" rtl="0" algn="just">
              <a:lnSpc>
                <a:spcPct val="150000"/>
              </a:lnSpc>
              <a:spcBef>
                <a:spcPts val="0"/>
              </a:spcBef>
              <a:spcAft>
                <a:spcPts val="0"/>
              </a:spcAft>
              <a:buClr>
                <a:srgbClr val="636A6F"/>
              </a:buClr>
              <a:buSzPts val="1800"/>
              <a:buNone/>
            </a:pPr>
            <a:r>
              <a:t/>
            </a:r>
            <a:endParaRPr sz="1800">
              <a:solidFill>
                <a:srgbClr val="636A6F"/>
              </a:solidFill>
              <a:latin typeface="Open Sans Light"/>
              <a:ea typeface="Open Sans Light"/>
              <a:cs typeface="Open Sans Light"/>
              <a:sym typeface="Open Sans Light"/>
            </a:endParaRPr>
          </a:p>
          <a:p>
            <a:pPr indent="0" lvl="0" marL="0" rtl="0" algn="just">
              <a:lnSpc>
                <a:spcPct val="150000"/>
              </a:lnSpc>
              <a:spcBef>
                <a:spcPts val="0"/>
              </a:spcBef>
              <a:spcAft>
                <a:spcPts val="0"/>
              </a:spcAft>
              <a:buClr>
                <a:srgbClr val="636A6F"/>
              </a:buClr>
              <a:buSzPts val="1800"/>
              <a:buNone/>
            </a:pPr>
            <a:r>
              <a:rPr b="1" lang="en-GB">
                <a:solidFill>
                  <a:schemeClr val="accent6"/>
                </a:solidFill>
              </a:rPr>
              <a:t>Unidade 1: Noções básicas de </a:t>
            </a:r>
            <a:r>
              <a:rPr b="1" i="1" lang="en-GB">
                <a:solidFill>
                  <a:schemeClr val="accent6"/>
                </a:solidFill>
              </a:rPr>
              <a:t>mentoring</a:t>
            </a:r>
            <a:endParaRPr b="1" i="1">
              <a:solidFill>
                <a:schemeClr val="accent6"/>
              </a:solidFill>
            </a:endParaRPr>
          </a:p>
          <a:p>
            <a:pPr indent="0" lvl="0" marL="0" rtl="0" algn="just">
              <a:lnSpc>
                <a:spcPct val="150000"/>
              </a:lnSpc>
              <a:spcBef>
                <a:spcPts val="0"/>
              </a:spcBef>
              <a:spcAft>
                <a:spcPts val="0"/>
              </a:spcAft>
              <a:buClr>
                <a:srgbClr val="636A6F"/>
              </a:buClr>
              <a:buSzPts val="1800"/>
              <a:buNone/>
            </a:pPr>
            <a:r>
              <a:rPr lang="en-GB">
                <a:solidFill>
                  <a:srgbClr val="636A6F"/>
                </a:solidFill>
              </a:rPr>
              <a:t>Atividade 1.1.: Como iniciar um programa de</a:t>
            </a:r>
            <a:r>
              <a:rPr i="1" lang="en-GB">
                <a:solidFill>
                  <a:srgbClr val="636A6F"/>
                </a:solidFill>
              </a:rPr>
              <a:t> mentoring</a:t>
            </a:r>
            <a:r>
              <a:rPr lang="en-GB">
                <a:solidFill>
                  <a:srgbClr val="636A6F"/>
                </a:solidFill>
              </a:rPr>
              <a:t>?</a:t>
            </a:r>
            <a:endParaRPr/>
          </a:p>
          <a:p>
            <a:pPr indent="0" lvl="0" marL="0" rtl="0" algn="just">
              <a:lnSpc>
                <a:spcPct val="150000"/>
              </a:lnSpc>
              <a:spcBef>
                <a:spcPts val="0"/>
              </a:spcBef>
              <a:spcAft>
                <a:spcPts val="0"/>
              </a:spcAft>
              <a:buClr>
                <a:srgbClr val="636A6F"/>
              </a:buClr>
              <a:buSzPts val="1800"/>
              <a:buNone/>
            </a:pPr>
            <a:r>
              <a:rPr b="1" lang="en-GB">
                <a:solidFill>
                  <a:schemeClr val="accent6"/>
                </a:solidFill>
              </a:rPr>
              <a:t>Unidade 2: Desenvolver uma atitude positiva em relação ao </a:t>
            </a:r>
            <a:r>
              <a:rPr b="1" i="1" lang="en-GB">
                <a:solidFill>
                  <a:schemeClr val="accent6"/>
                </a:solidFill>
              </a:rPr>
              <a:t>mentoring </a:t>
            </a:r>
            <a:r>
              <a:rPr b="1" lang="en-GB">
                <a:solidFill>
                  <a:schemeClr val="accent6"/>
                </a:solidFill>
              </a:rPr>
              <a:t>inverso</a:t>
            </a:r>
            <a:endParaRPr/>
          </a:p>
          <a:p>
            <a:pPr indent="0" lvl="0" marL="0" rtl="0" algn="just">
              <a:lnSpc>
                <a:spcPct val="150000"/>
              </a:lnSpc>
              <a:spcBef>
                <a:spcPts val="0"/>
              </a:spcBef>
              <a:spcAft>
                <a:spcPts val="0"/>
              </a:spcAft>
              <a:buClr>
                <a:srgbClr val="636A6F"/>
              </a:buClr>
              <a:buSzPts val="1800"/>
              <a:buNone/>
            </a:pPr>
            <a:r>
              <a:rPr lang="en-GB">
                <a:solidFill>
                  <a:srgbClr val="636A6F"/>
                </a:solidFill>
              </a:rPr>
              <a:t>Atividade 2.1.: Questionar conceitos</a:t>
            </a:r>
            <a:endParaRPr/>
          </a:p>
          <a:p>
            <a:pPr indent="0" lvl="0" marL="0" rtl="0" algn="just">
              <a:lnSpc>
                <a:spcPct val="150000"/>
              </a:lnSpc>
              <a:spcBef>
                <a:spcPts val="0"/>
              </a:spcBef>
              <a:spcAft>
                <a:spcPts val="0"/>
              </a:spcAft>
              <a:buClr>
                <a:srgbClr val="636A6F"/>
              </a:buClr>
              <a:buSzPts val="1800"/>
              <a:buNone/>
            </a:pPr>
            <a:r>
              <a:rPr lang="en-GB">
                <a:solidFill>
                  <a:srgbClr val="636A6F"/>
                </a:solidFill>
              </a:rPr>
              <a:t>Atividade 2.2.: As vantagens de um e-portfolio de qualidade</a:t>
            </a:r>
            <a:endParaRPr/>
          </a:p>
          <a:p>
            <a:pPr indent="0" lvl="0" marL="0" rtl="0" algn="just">
              <a:lnSpc>
                <a:spcPct val="150000"/>
              </a:lnSpc>
              <a:spcBef>
                <a:spcPts val="0"/>
              </a:spcBef>
              <a:spcAft>
                <a:spcPts val="0"/>
              </a:spcAft>
              <a:buClr>
                <a:srgbClr val="636A6F"/>
              </a:buClr>
              <a:buSzPts val="1800"/>
              <a:buNone/>
            </a:pPr>
            <a:r>
              <a:rPr b="1" lang="en-GB">
                <a:solidFill>
                  <a:schemeClr val="accent6"/>
                </a:solidFill>
              </a:rPr>
              <a:t>Unidade 3: </a:t>
            </a:r>
            <a:r>
              <a:rPr b="1" i="1" lang="en-GB">
                <a:solidFill>
                  <a:schemeClr val="accent6"/>
                </a:solidFill>
              </a:rPr>
              <a:t>Check-list para conceptualizar um programa de formação de mentores</a:t>
            </a:r>
            <a:endParaRPr/>
          </a:p>
          <a:p>
            <a:pPr indent="0" lvl="0" marL="0" rtl="0" algn="just">
              <a:lnSpc>
                <a:spcPct val="150000"/>
              </a:lnSpc>
              <a:spcBef>
                <a:spcPts val="0"/>
              </a:spcBef>
              <a:spcAft>
                <a:spcPts val="0"/>
              </a:spcAft>
              <a:buClr>
                <a:srgbClr val="636A6F"/>
              </a:buClr>
              <a:buSzPts val="1800"/>
              <a:buNone/>
            </a:pPr>
            <a:r>
              <a:rPr lang="en-GB">
                <a:solidFill>
                  <a:srgbClr val="636A6F"/>
                </a:solidFill>
              </a:rPr>
              <a:t>Atividade 3.1.: Desenvolver medidas</a:t>
            </a:r>
            <a:endParaRPr/>
          </a:p>
          <a:p>
            <a:pPr indent="0" lvl="0" marL="0" rtl="0" algn="just">
              <a:lnSpc>
                <a:spcPct val="90000"/>
              </a:lnSpc>
              <a:spcBef>
                <a:spcPts val="1000"/>
              </a:spcBef>
              <a:spcAft>
                <a:spcPts val="0"/>
              </a:spcAft>
              <a:buClr>
                <a:schemeClr val="lt2"/>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GB">
                <a:latin typeface="Open Sans Light"/>
                <a:ea typeface="Open Sans Light"/>
                <a:cs typeface="Open Sans Light"/>
                <a:sym typeface="Open Sans Light"/>
              </a:rPr>
              <a:t>Após a conclusão deste módulo, os participantes serão capazes de:</a:t>
            </a:r>
            <a:endParaRPr/>
          </a:p>
        </p:txBody>
      </p:sp>
      <p:sp>
        <p:nvSpPr>
          <p:cNvPr id="88" name="Google Shape;88;p3"/>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p>
            <a:pPr indent="-342900" lvl="0" marL="342900" rtl="0" algn="just">
              <a:lnSpc>
                <a:spcPct val="107000"/>
              </a:lnSpc>
              <a:spcBef>
                <a:spcPts val="10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Definir os seguintes conceitos: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intergeracional; educação intergeracional; </a:t>
            </a:r>
            <a:r>
              <a:rPr i="1" lang="en-GB" sz="1800">
                <a:solidFill>
                  <a:srgbClr val="636A6F"/>
                </a:solidFill>
                <a:latin typeface="Open Sans Light"/>
                <a:ea typeface="Open Sans Light"/>
                <a:cs typeface="Open Sans Light"/>
                <a:sym typeface="Open Sans Light"/>
              </a:rPr>
              <a:t>reverse</a:t>
            </a:r>
            <a:r>
              <a:rPr lang="en-GB" sz="1800">
                <a:solidFill>
                  <a:srgbClr val="636A6F"/>
                </a:solidFill>
                <a:latin typeface="Open Sans Light"/>
                <a:ea typeface="Open Sans Light"/>
                <a:cs typeface="Open Sans Light"/>
                <a:sym typeface="Open Sans Light"/>
              </a:rPr>
              <a:t>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Distinguir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de </a:t>
            </a:r>
            <a:r>
              <a:rPr i="1" lang="en-GB" sz="1800">
                <a:solidFill>
                  <a:srgbClr val="636A6F"/>
                </a:solidFill>
                <a:latin typeface="Open Sans Light"/>
                <a:ea typeface="Open Sans Light"/>
                <a:cs typeface="Open Sans Light"/>
                <a:sym typeface="Open Sans Light"/>
              </a:rPr>
              <a:t>reverse</a:t>
            </a:r>
            <a:r>
              <a:rPr lang="en-GB" sz="1800">
                <a:solidFill>
                  <a:srgbClr val="636A6F"/>
                </a:solidFill>
                <a:latin typeface="Open Sans Light"/>
                <a:ea typeface="Open Sans Light"/>
                <a:cs typeface="Open Sans Light"/>
                <a:sym typeface="Open Sans Light"/>
              </a:rPr>
              <a:t>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Identificar as vantagens e desvantagens de ter um programa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no local de trabalho;</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Definir estratégias para preparar um programa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intergeracional;</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Concetualizar um programa e recursos formativos para formar mentores;</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Implementar um programa para formar mentores.</a:t>
            </a:r>
            <a:endParaRPr/>
          </a:p>
          <a:p>
            <a:pPr indent="0" lvl="0" marL="0" rtl="0" algn="just">
              <a:lnSpc>
                <a:spcPct val="90000"/>
              </a:lnSpc>
              <a:spcBef>
                <a:spcPts val="2600"/>
              </a:spcBef>
              <a:spcAft>
                <a:spcPts val="0"/>
              </a:spcAft>
              <a:buClr>
                <a:schemeClr val="lt2"/>
              </a:buClr>
              <a:buSzPts val="1800"/>
              <a:buNone/>
            </a:pPr>
            <a:r>
              <a:t/>
            </a:r>
            <a:endParaRPr/>
          </a:p>
        </p:txBody>
      </p:sp>
      <p:sp>
        <p:nvSpPr>
          <p:cNvPr id="89" name="Google Shape;89;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GB" sz="3200"/>
              <a:t>Resultados da aprendizagem </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5"/>
          <p:cNvSpPr txBox="1"/>
          <p:nvPr>
            <p:ph type="ctrTitle"/>
          </p:nvPr>
        </p:nvSpPr>
        <p:spPr>
          <a:xfrm>
            <a:off x="2179865" y="2774849"/>
            <a:ext cx="7809955"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2BAAD"/>
              </a:buClr>
              <a:buSzPts val="2000"/>
              <a:buFont typeface="Open Sans"/>
              <a:buNone/>
            </a:pPr>
            <a:r>
              <a:rPr lang="en-GB"/>
              <a:t>Unidade 3</a:t>
            </a:r>
            <a:br>
              <a:rPr lang="en-GB"/>
            </a:br>
            <a:br>
              <a:rPr lang="en-GB"/>
            </a:br>
            <a:r>
              <a:rPr lang="en-GB"/>
              <a:t>Check-list para conceptualizar um programa de formação de mentores</a:t>
            </a:r>
            <a:br>
              <a:rPr lang="en-GB"/>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6"/>
          <p:cNvSpPr txBox="1"/>
          <p:nvPr>
            <p:ph idx="2" type="body"/>
          </p:nvPr>
        </p:nvSpPr>
        <p:spPr>
          <a:xfrm>
            <a:off x="6372225" y="1462685"/>
            <a:ext cx="5670096" cy="531367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rPr lang="en-GB"/>
              <a:t> </a:t>
            </a:r>
            <a:endParaRPr/>
          </a:p>
        </p:txBody>
      </p:sp>
      <p:sp>
        <p:nvSpPr>
          <p:cNvPr id="102" name="Google Shape;102;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3.1.: Passar à ação</a:t>
            </a:r>
            <a:endParaRPr/>
          </a:p>
        </p:txBody>
      </p:sp>
      <p:sp>
        <p:nvSpPr>
          <p:cNvPr id="103" name="Google Shape;103;p2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000"/>
              <a:buFont typeface="Open Sans"/>
              <a:buNone/>
            </a:pPr>
            <a:r>
              <a:rPr lang="en-GB" sz="2400"/>
              <a:t>Unidade 3: Check-list para conceptualizar um programa de formação de mentores</a:t>
            </a:r>
            <a:endParaRPr sz="2400"/>
          </a:p>
        </p:txBody>
      </p:sp>
      <p:pic>
        <p:nvPicPr>
          <p:cNvPr descr="Inteligência Artificial com preenchimento sólido" id="104" name="Google Shape;104;p26"/>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05" name="Google Shape;105;p26"/>
          <p:cNvSpPr txBox="1"/>
          <p:nvPr/>
        </p:nvSpPr>
        <p:spPr>
          <a:xfrm>
            <a:off x="6543675" y="2724085"/>
            <a:ext cx="5400675" cy="295679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Open Sans Light"/>
                <a:ea typeface="Open Sans Light"/>
                <a:cs typeface="Open Sans Light"/>
                <a:sym typeface="Open Sans Light"/>
              </a:rPr>
              <a:t>Nesta atividade, irá praticar as seguintes competências:</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0"/>
              </a:spcBef>
              <a:spcAft>
                <a:spcPts val="0"/>
              </a:spcAft>
              <a:buNone/>
            </a:pPr>
            <a:r>
              <a:rPr b="1" i="0" lang="en-GB" sz="1800" u="none" cap="none" strike="noStrike">
                <a:solidFill>
                  <a:srgbClr val="636A6F"/>
                </a:solidFill>
                <a:latin typeface="Open Sans Light"/>
                <a:ea typeface="Open Sans Light"/>
                <a:cs typeface="Open Sans Light"/>
                <a:sym typeface="Open Sans Light"/>
              </a:rPr>
              <a:t>Tomada de decisões</a:t>
            </a:r>
            <a:endParaRPr/>
          </a:p>
          <a:p>
            <a:pPr indent="0" lvl="0" marL="0" marR="0" rtl="0" algn="just">
              <a:lnSpc>
                <a:spcPct val="107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Pensamento crítico</a:t>
            </a:r>
            <a:endParaRPr/>
          </a:p>
          <a:p>
            <a:pPr indent="0" lvl="0" marL="0" marR="0" rtl="0" algn="just">
              <a:lnSpc>
                <a:spcPct val="107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Resolução de problemas</a:t>
            </a:r>
            <a:endParaRPr/>
          </a:p>
          <a:p>
            <a:pPr indent="0" lvl="0" marL="0" marR="0" rtl="0" algn="just">
              <a:lnSpc>
                <a:spcPct val="107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Pensamento estratégico</a:t>
            </a:r>
            <a:endParaRPr/>
          </a:p>
          <a:p>
            <a:pPr indent="0" lvl="0" marL="0" marR="0" rtl="0" algn="just">
              <a:lnSpc>
                <a:spcPct val="107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Competências digitais</a:t>
            </a:r>
            <a:endParaRPr/>
          </a:p>
          <a:p>
            <a:pPr indent="0" lvl="0" marL="0" marR="0" rtl="0" algn="l">
              <a:lnSpc>
                <a:spcPct val="100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Criatividade</a:t>
            </a:r>
            <a:endParaRPr b="1" i="0" sz="1800" u="none" cap="none" strike="noStrike">
              <a:solidFill>
                <a:srgbClr val="636A6F"/>
              </a:solidFill>
              <a:latin typeface="Open Sans Light"/>
              <a:ea typeface="Open Sans Light"/>
              <a:cs typeface="Open Sans Light"/>
              <a:sym typeface="Open Sans Light"/>
            </a:endParaRPr>
          </a:p>
        </p:txBody>
      </p:sp>
      <p:sp>
        <p:nvSpPr>
          <p:cNvPr id="106" name="Google Shape;106;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a:solidFill>
                <a:srgbClr val="868E93"/>
              </a:solidFill>
            </a:endParaRPr>
          </a:p>
          <a:p>
            <a:pPr indent="0" lvl="0" marL="0" rtl="0" algn="just">
              <a:lnSpc>
                <a:spcPct val="90000"/>
              </a:lnSpc>
              <a:spcBef>
                <a:spcPts val="1000"/>
              </a:spcBef>
              <a:spcAft>
                <a:spcPts val="0"/>
              </a:spcAft>
              <a:buClr>
                <a:schemeClr val="lt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594" lvl="4" marL="2057349" rtl="0" algn="l">
              <a:lnSpc>
                <a:spcPct val="90000"/>
              </a:lnSpc>
              <a:spcBef>
                <a:spcPts val="500"/>
              </a:spcBef>
              <a:spcAft>
                <a:spcPts val="0"/>
              </a:spcAft>
              <a:buClr>
                <a:srgbClr val="868E93"/>
              </a:buClr>
              <a:buSzPts val="2200"/>
              <a:buChar char="•"/>
            </a:pPr>
            <a:r>
              <a:rPr b="1" i="1" lang="en-GB">
                <a:solidFill>
                  <a:srgbClr val="52BAAD"/>
                </a:solidFill>
                <a:latin typeface="Open Sans Light"/>
                <a:ea typeface="Open Sans Light"/>
                <a:cs typeface="Open Sans Light"/>
                <a:sym typeface="Open Sans Light"/>
              </a:rPr>
              <a:t>Objetivos:</a:t>
            </a:r>
            <a:r>
              <a:rPr b="1" i="1" lang="en-GB">
                <a:solidFill>
                  <a:srgbClr val="868E93"/>
                </a:solidFill>
                <a:latin typeface="Open Sans Light"/>
                <a:ea typeface="Open Sans Light"/>
                <a:cs typeface="Open Sans Light"/>
                <a:sym typeface="Open Sans Light"/>
              </a:rPr>
              <a:t> envolver os participantes no desenvolvimento do seu próprio programa, utilizando a sua experiência real no local de trabalho.</a:t>
            </a:r>
            <a:r>
              <a:rPr b="1" i="1" lang="en-GB" u="none" cap="none" strike="noStrike">
                <a:solidFill>
                  <a:srgbClr val="868E93"/>
                </a:solidFill>
                <a:latin typeface="Open Sans Light"/>
                <a:ea typeface="Open Sans Light"/>
                <a:cs typeface="Open Sans Light"/>
                <a:sym typeface="Open Sans Light"/>
              </a:rPr>
              <a:t> </a:t>
            </a:r>
            <a:endParaRPr/>
          </a:p>
        </p:txBody>
      </p:sp>
      <p:pic>
        <p:nvPicPr>
          <p:cNvPr id="107" name="Google Shape;107;p26"/>
          <p:cNvPicPr preferRelativeResize="0"/>
          <p:nvPr/>
        </p:nvPicPr>
        <p:blipFill rotWithShape="1">
          <a:blip r:embed="rId4">
            <a:alphaModFix/>
          </a:blip>
          <a:srcRect b="22964" l="21301" r="19599" t="23250"/>
          <a:stretch/>
        </p:blipFill>
        <p:spPr>
          <a:xfrm>
            <a:off x="149675" y="2476375"/>
            <a:ext cx="2050800"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7"/>
          <p:cNvSpPr txBox="1"/>
          <p:nvPr/>
        </p:nvSpPr>
        <p:spPr>
          <a:xfrm>
            <a:off x="1304060" y="1625106"/>
            <a:ext cx="9718979" cy="600144"/>
          </a:xfrm>
          <a:prstGeom prst="rect">
            <a:avLst/>
          </a:prstGeom>
          <a:noFill/>
          <a:ln>
            <a:noFill/>
          </a:ln>
        </p:spPr>
        <p:txBody>
          <a:bodyPr anchorCtr="0" anchor="t" bIns="22850" lIns="45700" spcFirstLastPara="1" rIns="45700" wrap="square" tIns="22850">
            <a:spAutoFit/>
          </a:bodyPr>
          <a:lstStyle/>
          <a:p>
            <a:pPr indent="0" lvl="0" marL="0" marR="0" rtl="0" algn="just">
              <a:lnSpc>
                <a:spcPct val="100000"/>
              </a:lnSpc>
              <a:spcBef>
                <a:spcPts val="0"/>
              </a:spcBef>
              <a:spcAft>
                <a:spcPts val="0"/>
              </a:spcAft>
              <a:buClr>
                <a:srgbClr val="868E93"/>
              </a:buClr>
              <a:buSzPts val="1800"/>
              <a:buFont typeface="Arial"/>
              <a:buNone/>
            </a:pPr>
            <a:r>
              <a:rPr b="0" i="0" lang="en-GB" sz="1800" u="none" cap="none" strike="noStrike">
                <a:solidFill>
                  <a:srgbClr val="868E93"/>
                </a:solidFill>
                <a:latin typeface="Open Sans"/>
                <a:ea typeface="Open Sans"/>
                <a:cs typeface="Open Sans"/>
                <a:sym typeface="Open Sans"/>
              </a:rPr>
              <a:t>Um programa de </a:t>
            </a:r>
            <a:r>
              <a:rPr b="0" i="1" lang="en-GB" sz="1800" u="none" cap="none" strike="noStrike">
                <a:solidFill>
                  <a:srgbClr val="868E93"/>
                </a:solidFill>
                <a:latin typeface="Open Sans"/>
                <a:ea typeface="Open Sans"/>
                <a:cs typeface="Open Sans"/>
                <a:sym typeface="Open Sans"/>
              </a:rPr>
              <a:t>mentoring</a:t>
            </a:r>
            <a:r>
              <a:rPr b="0" i="0" lang="en-GB" sz="1800" u="none" cap="none" strike="noStrike">
                <a:solidFill>
                  <a:srgbClr val="868E93"/>
                </a:solidFill>
                <a:latin typeface="Open Sans"/>
                <a:ea typeface="Open Sans"/>
                <a:cs typeface="Open Sans"/>
                <a:sym typeface="Open Sans"/>
              </a:rPr>
              <a:t> e um programa de formação de mentores podem facilmente sobrepor-se</a:t>
            </a:r>
            <a:endParaRPr b="0" i="0" sz="1400" u="none" cap="none" strike="noStrike">
              <a:solidFill>
                <a:srgbClr val="000000"/>
              </a:solidFill>
              <a:latin typeface="Arial"/>
              <a:ea typeface="Arial"/>
              <a:cs typeface="Arial"/>
              <a:sym typeface="Arial"/>
            </a:endParaRPr>
          </a:p>
        </p:txBody>
      </p:sp>
      <p:sp>
        <p:nvSpPr>
          <p:cNvPr id="114" name="Google Shape;114;p27"/>
          <p:cNvSpPr/>
          <p:nvPr/>
        </p:nvSpPr>
        <p:spPr>
          <a:xfrm>
            <a:off x="10574103" y="4015776"/>
            <a:ext cx="448936" cy="444283"/>
          </a:xfrm>
          <a:custGeom>
            <a:rect b="b" l="l" r="r" t="t"/>
            <a:pathLst>
              <a:path extrusionOk="0" h="302202" w="306026">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868E93"/>
              </a:solidFill>
              <a:latin typeface="Lato Light"/>
              <a:ea typeface="Lato Light"/>
              <a:cs typeface="Lato Light"/>
              <a:sym typeface="Lato Light"/>
            </a:endParaRPr>
          </a:p>
        </p:txBody>
      </p:sp>
      <p:sp>
        <p:nvSpPr>
          <p:cNvPr id="115" name="Google Shape;115;p27"/>
          <p:cNvSpPr/>
          <p:nvPr/>
        </p:nvSpPr>
        <p:spPr>
          <a:xfrm>
            <a:off x="9571425" y="5655712"/>
            <a:ext cx="448936" cy="379154"/>
          </a:xfrm>
          <a:custGeom>
            <a:rect b="b" l="l" r="r" t="t"/>
            <a:pathLst>
              <a:path extrusionOk="0" h="258406" w="30602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868E93"/>
              </a:solidFill>
              <a:latin typeface="Lato Light"/>
              <a:ea typeface="Lato Light"/>
              <a:cs typeface="Lato Light"/>
              <a:sym typeface="Lato Light"/>
            </a:endParaRPr>
          </a:p>
        </p:txBody>
      </p:sp>
      <p:sp>
        <p:nvSpPr>
          <p:cNvPr id="116" name="Google Shape;116;p27"/>
          <p:cNvSpPr/>
          <p:nvPr/>
        </p:nvSpPr>
        <p:spPr>
          <a:xfrm>
            <a:off x="9768536" y="2488191"/>
            <a:ext cx="595204" cy="668577"/>
          </a:xfrm>
          <a:custGeom>
            <a:rect b="b" l="l" r="r" t="t"/>
            <a:pathLst>
              <a:path extrusionOk="0" h="304220" w="306027">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68E93"/>
              </a:buClr>
              <a:buSzPts val="3600"/>
              <a:buFont typeface="Calibri"/>
              <a:buNone/>
            </a:pPr>
            <a:r>
              <a:t/>
            </a:r>
            <a:endParaRPr b="0" i="0" sz="3600" u="none" cap="none" strike="noStrike">
              <a:solidFill>
                <a:srgbClr val="B3B3B3"/>
              </a:solidFill>
              <a:latin typeface="Lato Light"/>
              <a:ea typeface="Lato Light"/>
              <a:cs typeface="Lato Light"/>
              <a:sym typeface="Lato Light"/>
            </a:endParaRPr>
          </a:p>
        </p:txBody>
      </p:sp>
      <p:pic>
        <p:nvPicPr>
          <p:cNvPr descr="Distintivo: Visto1 com preenchimento sólido" id="117" name="Google Shape;117;p27"/>
          <p:cNvPicPr preferRelativeResize="0"/>
          <p:nvPr/>
        </p:nvPicPr>
        <p:blipFill rotWithShape="1">
          <a:blip r:embed="rId3">
            <a:alphaModFix/>
          </a:blip>
          <a:srcRect b="0" l="0" r="0" t="0"/>
          <a:stretch/>
        </p:blipFill>
        <p:spPr>
          <a:xfrm>
            <a:off x="647047" y="1470978"/>
            <a:ext cx="631423" cy="631423"/>
          </a:xfrm>
          <a:prstGeom prst="rect">
            <a:avLst/>
          </a:prstGeom>
          <a:noFill/>
          <a:ln>
            <a:noFill/>
          </a:ln>
        </p:spPr>
      </p:pic>
      <p:sp>
        <p:nvSpPr>
          <p:cNvPr id="118" name="Google Shape;118;p27"/>
          <p:cNvSpPr txBox="1"/>
          <p:nvPr/>
        </p:nvSpPr>
        <p:spPr>
          <a:xfrm>
            <a:off x="1304060" y="2736062"/>
            <a:ext cx="9718979" cy="600144"/>
          </a:xfrm>
          <a:prstGeom prst="rect">
            <a:avLst/>
          </a:prstGeom>
          <a:noFill/>
          <a:ln>
            <a:noFill/>
          </a:ln>
        </p:spPr>
        <p:txBody>
          <a:bodyPr anchorCtr="0" anchor="t" bIns="22850" lIns="45700" spcFirstLastPara="1" rIns="45700" wrap="square" tIns="22850">
            <a:spAutoFit/>
          </a:bodyPr>
          <a:lstStyle/>
          <a:p>
            <a:pPr indent="0" lvl="0" marL="0" marR="0" rtl="0" algn="just">
              <a:lnSpc>
                <a:spcPct val="100000"/>
              </a:lnSpc>
              <a:spcBef>
                <a:spcPts val="0"/>
              </a:spcBef>
              <a:spcAft>
                <a:spcPts val="0"/>
              </a:spcAft>
              <a:buClr>
                <a:srgbClr val="868E93"/>
              </a:buClr>
              <a:buSzPts val="1800"/>
              <a:buFont typeface="Arial"/>
              <a:buNone/>
            </a:pPr>
            <a:r>
              <a:rPr b="0" i="0" lang="en-GB" sz="1800" u="none" cap="none" strike="noStrike">
                <a:solidFill>
                  <a:srgbClr val="868E93"/>
                </a:solidFill>
                <a:latin typeface="Open Sans"/>
                <a:ea typeface="Open Sans"/>
                <a:cs typeface="Open Sans"/>
                <a:sym typeface="Open Sans"/>
              </a:rPr>
              <a:t>Antes de implementar um programa de </a:t>
            </a:r>
            <a:r>
              <a:rPr b="0" i="1" lang="en-GB" sz="1800" u="none" cap="none" strike="noStrike">
                <a:solidFill>
                  <a:srgbClr val="868E93"/>
                </a:solidFill>
                <a:latin typeface="Open Sans"/>
                <a:ea typeface="Open Sans"/>
                <a:cs typeface="Open Sans"/>
                <a:sym typeface="Open Sans"/>
              </a:rPr>
              <a:t>mentoring</a:t>
            </a:r>
            <a:r>
              <a:rPr b="0" i="0" lang="en-GB" sz="1800" u="none" cap="none" strike="noStrike">
                <a:solidFill>
                  <a:srgbClr val="868E93"/>
                </a:solidFill>
                <a:latin typeface="Open Sans"/>
                <a:ea typeface="Open Sans"/>
                <a:cs typeface="Open Sans"/>
                <a:sym typeface="Open Sans"/>
              </a:rPr>
              <a:t>, é importante selecionar e formar mentores</a:t>
            </a:r>
            <a:endParaRPr b="0" i="0" sz="1400" u="none" cap="none" strike="noStrike">
              <a:solidFill>
                <a:srgbClr val="000000"/>
              </a:solidFill>
              <a:latin typeface="Arial"/>
              <a:ea typeface="Arial"/>
              <a:cs typeface="Arial"/>
              <a:sym typeface="Arial"/>
            </a:endParaRPr>
          </a:p>
        </p:txBody>
      </p:sp>
      <p:pic>
        <p:nvPicPr>
          <p:cNvPr descr="Distintivo: Visto1 com preenchimento sólido" id="119" name="Google Shape;119;p27"/>
          <p:cNvPicPr preferRelativeResize="0"/>
          <p:nvPr/>
        </p:nvPicPr>
        <p:blipFill rotWithShape="1">
          <a:blip r:embed="rId4">
            <a:alphaModFix/>
          </a:blip>
          <a:srcRect b="0" l="0" r="0" t="0"/>
          <a:stretch/>
        </p:blipFill>
        <p:spPr>
          <a:xfrm>
            <a:off x="647047" y="2557331"/>
            <a:ext cx="631423" cy="631423"/>
          </a:xfrm>
          <a:prstGeom prst="rect">
            <a:avLst/>
          </a:prstGeom>
          <a:noFill/>
          <a:ln>
            <a:noFill/>
          </a:ln>
        </p:spPr>
      </p:pic>
      <p:sp>
        <p:nvSpPr>
          <p:cNvPr id="120" name="Google Shape;120;p27"/>
          <p:cNvSpPr txBox="1"/>
          <p:nvPr/>
        </p:nvSpPr>
        <p:spPr>
          <a:xfrm>
            <a:off x="1278470" y="3871942"/>
            <a:ext cx="9718979" cy="1154142"/>
          </a:xfrm>
          <a:prstGeom prst="rect">
            <a:avLst/>
          </a:prstGeom>
          <a:noFill/>
          <a:ln>
            <a:noFill/>
          </a:ln>
        </p:spPr>
        <p:txBody>
          <a:bodyPr anchorCtr="0" anchor="t" bIns="22850" lIns="45700" spcFirstLastPara="1" rIns="45700" wrap="square" tIns="22850">
            <a:spAutoFit/>
          </a:bodyPr>
          <a:lstStyle/>
          <a:p>
            <a:pPr indent="0" lvl="0" marL="0" marR="0" rtl="0" algn="just">
              <a:lnSpc>
                <a:spcPct val="100000"/>
              </a:lnSpc>
              <a:spcBef>
                <a:spcPts val="0"/>
              </a:spcBef>
              <a:spcAft>
                <a:spcPts val="0"/>
              </a:spcAft>
              <a:buClr>
                <a:srgbClr val="868E93"/>
              </a:buClr>
              <a:buSzPts val="1800"/>
              <a:buFont typeface="Arial"/>
              <a:buNone/>
            </a:pPr>
            <a:r>
              <a:rPr b="0" i="0" lang="en-GB" sz="1800" u="none" cap="none" strike="noStrike">
                <a:solidFill>
                  <a:srgbClr val="868E93"/>
                </a:solidFill>
                <a:latin typeface="Open Sans"/>
                <a:ea typeface="Open Sans"/>
                <a:cs typeface="Open Sans"/>
                <a:sym typeface="Open Sans"/>
              </a:rPr>
              <a:t>O sucesso de qualquer programa de </a:t>
            </a:r>
            <a:r>
              <a:rPr b="0" i="1" lang="en-GB" sz="1800" u="none" cap="none" strike="noStrike">
                <a:solidFill>
                  <a:srgbClr val="868E93"/>
                </a:solidFill>
                <a:latin typeface="Open Sans"/>
                <a:ea typeface="Open Sans"/>
                <a:cs typeface="Open Sans"/>
                <a:sym typeface="Open Sans"/>
              </a:rPr>
              <a:t>mentoring</a:t>
            </a:r>
            <a:r>
              <a:rPr b="0" i="0" lang="en-GB" sz="1800" u="none" cap="none" strike="noStrike">
                <a:solidFill>
                  <a:srgbClr val="868E93"/>
                </a:solidFill>
                <a:latin typeface="Open Sans"/>
                <a:ea typeface="Open Sans"/>
                <a:cs typeface="Open Sans"/>
                <a:sym typeface="Open Sans"/>
              </a:rPr>
              <a:t> depende de ter mentores qualificados. E isto independentemente da sua idade. Para </a:t>
            </a:r>
            <a:r>
              <a:rPr b="0" i="0" lang="en-GB" sz="1800" u="none" cap="none" strike="noStrike">
                <a:solidFill>
                  <a:srgbClr val="868E93"/>
                </a:solidFill>
                <a:latin typeface="Open Sans"/>
                <a:ea typeface="Open Sans"/>
                <a:cs typeface="Open Sans"/>
                <a:sym typeface="Open Sans"/>
              </a:rPr>
              <a:t>tal</a:t>
            </a:r>
            <a:r>
              <a:rPr b="0" i="0" lang="en-GB" sz="1800" u="none" cap="none" strike="noStrike">
                <a:solidFill>
                  <a:srgbClr val="868E93"/>
                </a:solidFill>
                <a:latin typeface="Open Sans"/>
                <a:ea typeface="Open Sans"/>
                <a:cs typeface="Open Sans"/>
                <a:sym typeface="Open Sans"/>
              </a:rPr>
              <a:t>, é fundamental investir na formação contínua e no desenvolvimento profissional, na avaliação de competências e competências transversais.</a:t>
            </a:r>
            <a:endParaRPr b="0" i="0" sz="1400" u="none" cap="none" strike="noStrike">
              <a:solidFill>
                <a:srgbClr val="000000"/>
              </a:solidFill>
              <a:latin typeface="Arial"/>
              <a:ea typeface="Arial"/>
              <a:cs typeface="Arial"/>
              <a:sym typeface="Arial"/>
            </a:endParaRPr>
          </a:p>
        </p:txBody>
      </p:sp>
      <p:pic>
        <p:nvPicPr>
          <p:cNvPr descr="Distintivo: Visto1 com preenchimento sólido" id="121" name="Google Shape;121;p27"/>
          <p:cNvPicPr preferRelativeResize="0"/>
          <p:nvPr/>
        </p:nvPicPr>
        <p:blipFill rotWithShape="1">
          <a:blip r:embed="rId5">
            <a:alphaModFix/>
          </a:blip>
          <a:srcRect b="0" l="0" r="0" t="0"/>
          <a:stretch/>
        </p:blipFill>
        <p:spPr>
          <a:xfrm>
            <a:off x="621457" y="3994811"/>
            <a:ext cx="631423" cy="631423"/>
          </a:xfrm>
          <a:prstGeom prst="rect">
            <a:avLst/>
          </a:prstGeom>
          <a:noFill/>
          <a:ln>
            <a:noFill/>
          </a:ln>
        </p:spPr>
      </p:pic>
      <p:sp>
        <p:nvSpPr>
          <p:cNvPr id="122" name="Google Shape;122;p27"/>
          <p:cNvSpPr txBox="1"/>
          <p:nvPr/>
        </p:nvSpPr>
        <p:spPr>
          <a:xfrm>
            <a:off x="1252880" y="5506001"/>
            <a:ext cx="9718979" cy="600164"/>
          </a:xfrm>
          <a:prstGeom prst="rect">
            <a:avLst/>
          </a:prstGeom>
          <a:noFill/>
          <a:ln>
            <a:noFill/>
          </a:ln>
        </p:spPr>
        <p:txBody>
          <a:bodyPr anchorCtr="0" anchor="t" bIns="22850" lIns="45700" spcFirstLastPara="1" rIns="45700" wrap="square" tIns="22850">
            <a:spAutoFit/>
          </a:bodyPr>
          <a:lstStyle/>
          <a:p>
            <a:pPr indent="0" lvl="0" marL="0" marR="0" rtl="0" algn="just">
              <a:lnSpc>
                <a:spcPct val="100000"/>
              </a:lnSpc>
              <a:spcBef>
                <a:spcPts val="0"/>
              </a:spcBef>
              <a:spcAft>
                <a:spcPts val="0"/>
              </a:spcAft>
              <a:buClr>
                <a:srgbClr val="868E93"/>
              </a:buClr>
              <a:buSzPts val="1800"/>
              <a:buFont typeface="Arial"/>
              <a:buNone/>
            </a:pPr>
            <a:r>
              <a:rPr b="0" i="0" lang="en-GB" sz="1800" u="none" cap="none" strike="noStrike">
                <a:solidFill>
                  <a:srgbClr val="868E93"/>
                </a:solidFill>
                <a:latin typeface="Open Sans"/>
                <a:ea typeface="Open Sans"/>
                <a:cs typeface="Open Sans"/>
                <a:sym typeface="Open Sans"/>
              </a:rPr>
              <a:t>Ao conceber um programa de formação de mentores, estamos já a identificar as principais áreas de um programa formal de mentores</a:t>
            </a:r>
            <a:endParaRPr b="0" i="0" sz="1400" u="none" cap="none" strike="noStrike">
              <a:solidFill>
                <a:srgbClr val="000000"/>
              </a:solidFill>
              <a:latin typeface="Arial"/>
              <a:ea typeface="Arial"/>
              <a:cs typeface="Arial"/>
              <a:sym typeface="Arial"/>
            </a:endParaRPr>
          </a:p>
        </p:txBody>
      </p:sp>
      <p:pic>
        <p:nvPicPr>
          <p:cNvPr descr="Distintivo: Visto1 com preenchimento sólido" id="123" name="Google Shape;123;p27"/>
          <p:cNvPicPr preferRelativeResize="0"/>
          <p:nvPr/>
        </p:nvPicPr>
        <p:blipFill rotWithShape="1">
          <a:blip r:embed="rId6">
            <a:alphaModFix/>
          </a:blip>
          <a:srcRect b="0" l="0" r="0" t="0"/>
          <a:stretch/>
        </p:blipFill>
        <p:spPr>
          <a:xfrm>
            <a:off x="605086" y="5465543"/>
            <a:ext cx="631423" cy="631423"/>
          </a:xfrm>
          <a:prstGeom prst="rect">
            <a:avLst/>
          </a:prstGeom>
          <a:noFill/>
          <a:ln>
            <a:noFill/>
          </a:ln>
        </p:spPr>
      </p:pic>
      <p:sp>
        <p:nvSpPr>
          <p:cNvPr id="124" name="Google Shape;124;p27"/>
          <p:cNvSpPr txBox="1"/>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chemeClr val="dk1"/>
              </a:buClr>
              <a:buSzPts val="3000"/>
              <a:buFont typeface="Open Sans"/>
              <a:buNone/>
            </a:pPr>
            <a:r>
              <a:rPr b="0" i="0" lang="en-GB" sz="2400" u="none" cap="none" strike="noStrike">
                <a:solidFill>
                  <a:schemeClr val="dk1"/>
                </a:solidFill>
                <a:latin typeface="Open Sans"/>
                <a:ea typeface="Open Sans"/>
                <a:cs typeface="Open Sans"/>
                <a:sym typeface="Open Sans"/>
              </a:rPr>
              <a:t>Unidade 3: Check-list para conceptualizar um programa de formação de mentores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8"/>
          <p:cNvSpPr txBox="1"/>
          <p:nvPr>
            <p:ph idx="1" type="body"/>
          </p:nvPr>
        </p:nvSpPr>
        <p:spPr>
          <a:xfrm>
            <a:off x="97971" y="1462684"/>
            <a:ext cx="5910944"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b="1" sz="1800">
              <a:solidFill>
                <a:srgbClr val="93D4CC"/>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rgbClr val="9869BD"/>
              </a:buClr>
              <a:buSzPts val="1800"/>
              <a:buNone/>
            </a:pPr>
            <a:r>
              <a:rPr b="1" lang="en-GB" sz="1800">
                <a:solidFill>
                  <a:srgbClr val="9869BD"/>
                </a:solidFill>
                <a:latin typeface="Open Sans Light"/>
                <a:ea typeface="Open Sans Light"/>
                <a:cs typeface="Open Sans Light"/>
                <a:sym typeface="Open Sans Light"/>
              </a:rPr>
              <a:t>Um programa </a:t>
            </a:r>
            <a:r>
              <a:rPr b="1" lang="en-GB">
                <a:solidFill>
                  <a:srgbClr val="9869BD"/>
                </a:solidFill>
              </a:rPr>
              <a:t>de formação de mentores deve </a:t>
            </a:r>
            <a:r>
              <a:rPr b="1" lang="en-GB" sz="1800">
                <a:solidFill>
                  <a:srgbClr val="9869BD"/>
                </a:solidFill>
                <a:latin typeface="Open Sans Light"/>
                <a:ea typeface="Open Sans Light"/>
                <a:cs typeface="Open Sans Light"/>
                <a:sym typeface="Open Sans Light"/>
              </a:rPr>
              <a:t>incluir: </a:t>
            </a:r>
            <a:endParaRPr/>
          </a:p>
          <a:p>
            <a:pPr indent="0" lvl="0" marL="0" rtl="0" algn="l">
              <a:lnSpc>
                <a:spcPct val="90000"/>
              </a:lnSpc>
              <a:spcBef>
                <a:spcPts val="1000"/>
              </a:spcBef>
              <a:spcAft>
                <a:spcPts val="0"/>
              </a:spcAft>
              <a:buClr>
                <a:schemeClr val="lt2"/>
              </a:buClr>
              <a:buSzPts val="1800"/>
              <a:buNone/>
            </a:pPr>
            <a:r>
              <a:t/>
            </a:r>
            <a:endParaRPr b="1">
              <a:solidFill>
                <a:srgbClr val="9869BD"/>
              </a:solidFill>
            </a:endParaRPr>
          </a:p>
          <a:p>
            <a:pPr indent="-285750" lvl="0" marL="285750" rtl="0" algn="l">
              <a:lnSpc>
                <a:spcPct val="90000"/>
              </a:lnSpc>
              <a:spcBef>
                <a:spcPts val="1000"/>
              </a:spcBef>
              <a:spcAft>
                <a:spcPts val="0"/>
              </a:spcAft>
              <a:buClr>
                <a:srgbClr val="9869BD"/>
              </a:buClr>
              <a:buSzPts val="1800"/>
              <a:buFont typeface="Noto Sans Symbols"/>
              <a:buChar char="🗹"/>
            </a:pPr>
            <a:r>
              <a:rPr lang="en-GB">
                <a:solidFill>
                  <a:srgbClr val="636A6F"/>
                </a:solidFill>
              </a:rPr>
              <a:t>Definição clara das metas, objetivos e finalidade do programa de formação. </a:t>
            </a:r>
            <a:endParaRPr/>
          </a:p>
          <a:p>
            <a:pPr indent="0" lvl="0" marL="0" rtl="0" algn="l">
              <a:lnSpc>
                <a:spcPct val="90000"/>
              </a:lnSpc>
              <a:spcBef>
                <a:spcPts val="1000"/>
              </a:spcBef>
              <a:spcAft>
                <a:spcPts val="0"/>
              </a:spcAft>
              <a:buClr>
                <a:srgbClr val="9869BD"/>
              </a:buClr>
              <a:buSzPts val="1800"/>
              <a:buNone/>
            </a:pPr>
            <a:r>
              <a:t/>
            </a:r>
            <a:endParaRPr>
              <a:solidFill>
                <a:srgbClr val="636A6F"/>
              </a:solidFill>
            </a:endParaRPr>
          </a:p>
          <a:p>
            <a:pPr indent="-285750" lvl="0" marL="285750" rtl="0" algn="l">
              <a:lnSpc>
                <a:spcPct val="90000"/>
              </a:lnSpc>
              <a:spcBef>
                <a:spcPts val="1000"/>
              </a:spcBef>
              <a:spcAft>
                <a:spcPts val="0"/>
              </a:spcAft>
              <a:buClr>
                <a:srgbClr val="9869BD"/>
              </a:buClr>
              <a:buSzPts val="1800"/>
              <a:buFont typeface="Noto Sans Symbols"/>
              <a:buChar char="🗹"/>
            </a:pPr>
            <a:r>
              <a:rPr lang="en-GB">
                <a:solidFill>
                  <a:srgbClr val="636A6F"/>
                </a:solidFill>
              </a:rPr>
              <a:t>Descrição das estratégias e/ou metodologias de formação que serão utilizadas (incluindo ferramentas e recursos adicionais necessários). </a:t>
            </a:r>
            <a:endParaRPr>
              <a:solidFill>
                <a:srgbClr val="636A6F"/>
              </a:solidFill>
            </a:endParaRPr>
          </a:p>
          <a:p>
            <a:pPr indent="-285750" lvl="0" marL="285750" rtl="0" algn="l">
              <a:lnSpc>
                <a:spcPct val="90000"/>
              </a:lnSpc>
              <a:spcBef>
                <a:spcPts val="1000"/>
              </a:spcBef>
              <a:spcAft>
                <a:spcPts val="0"/>
              </a:spcAft>
              <a:buClr>
                <a:srgbClr val="9869BD"/>
              </a:buClr>
              <a:buSzPts val="1800"/>
              <a:buFont typeface="Noto Sans Symbols"/>
              <a:buChar char="🗹"/>
            </a:pPr>
            <a:r>
              <a:rPr lang="en-GB">
                <a:solidFill>
                  <a:srgbClr val="636A6F"/>
                </a:solidFill>
              </a:rPr>
              <a:t>Definição do perfil dos formadores, incluindo a experiência no campo da formação e das metodologias de</a:t>
            </a:r>
            <a:r>
              <a:rPr i="1" lang="en-GB">
                <a:solidFill>
                  <a:srgbClr val="636A6F"/>
                </a:solidFill>
              </a:rPr>
              <a:t> mentoring</a:t>
            </a:r>
            <a:r>
              <a:rPr lang="en-GB">
                <a:solidFill>
                  <a:srgbClr val="636A6F"/>
                </a:solidFill>
              </a:rPr>
              <a:t>.</a:t>
            </a:r>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just">
              <a:lnSpc>
                <a:spcPct val="90000"/>
              </a:lnSpc>
              <a:spcBef>
                <a:spcPts val="1000"/>
              </a:spcBef>
              <a:spcAft>
                <a:spcPts val="0"/>
              </a:spcAft>
              <a:buClr>
                <a:srgbClr val="9869BD"/>
              </a:buClr>
              <a:buSzPts val="1800"/>
              <a:buFont typeface="Noto Sans Symbols"/>
              <a:buNone/>
            </a:pPr>
            <a:r>
              <a:t/>
            </a:r>
            <a:endParaRPr/>
          </a:p>
        </p:txBody>
      </p:sp>
      <p:sp>
        <p:nvSpPr>
          <p:cNvPr id="131" name="Google Shape;131;p28"/>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3.1.: Passar à ação</a:t>
            </a:r>
            <a:endParaRPr/>
          </a:p>
        </p:txBody>
      </p:sp>
      <p:sp>
        <p:nvSpPr>
          <p:cNvPr id="132" name="Google Shape;132;p28"/>
          <p:cNvSpPr txBox="1"/>
          <p:nvPr>
            <p:ph idx="2" type="body"/>
          </p:nvPr>
        </p:nvSpPr>
        <p:spPr>
          <a:xfrm>
            <a:off x="6131377" y="1462684"/>
            <a:ext cx="5910944" cy="5313673"/>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rgbClr val="9DA57C"/>
              </a:buClr>
              <a:buSzPts val="1800"/>
              <a:buNone/>
            </a:pPr>
            <a:r>
              <a:rPr b="1" lang="en-GB">
                <a:solidFill>
                  <a:srgbClr val="9DA57C"/>
                </a:solidFill>
              </a:rPr>
              <a:t>Um programa de </a:t>
            </a:r>
            <a:r>
              <a:rPr b="1" i="1" lang="en-GB">
                <a:solidFill>
                  <a:srgbClr val="9DA57C"/>
                </a:solidFill>
              </a:rPr>
              <a:t>mentoring</a:t>
            </a:r>
            <a:r>
              <a:rPr b="1" lang="en-GB">
                <a:solidFill>
                  <a:srgbClr val="9DA57C"/>
                </a:solidFill>
              </a:rPr>
              <a:t> deve incluir (exemplo): </a:t>
            </a:r>
            <a:endParaRPr/>
          </a:p>
          <a:p>
            <a:pPr indent="0" lvl="0" marL="0" rtl="0" algn="just">
              <a:lnSpc>
                <a:spcPct val="90000"/>
              </a:lnSpc>
              <a:spcBef>
                <a:spcPts val="1000"/>
              </a:spcBef>
              <a:spcAft>
                <a:spcPts val="0"/>
              </a:spcAft>
              <a:buClr>
                <a:schemeClr val="lt2"/>
              </a:buClr>
              <a:buSzPts val="1800"/>
              <a:buNone/>
            </a:pPr>
            <a:r>
              <a:t/>
            </a:r>
            <a:endParaRPr b="1">
              <a:solidFill>
                <a:srgbClr val="9DA57C"/>
              </a:solidFill>
            </a:endParaRPr>
          </a:p>
          <a:p>
            <a:pPr indent="-285750" lvl="0" marL="285750" rtl="0" algn="l">
              <a:lnSpc>
                <a:spcPct val="90000"/>
              </a:lnSpc>
              <a:spcBef>
                <a:spcPts val="1000"/>
              </a:spcBef>
              <a:spcAft>
                <a:spcPts val="0"/>
              </a:spcAft>
              <a:buClr>
                <a:srgbClr val="9DA57C"/>
              </a:buClr>
              <a:buSzPts val="1800"/>
              <a:buFont typeface="Noto Sans Symbols"/>
              <a:buChar char="🗹"/>
            </a:pPr>
            <a:r>
              <a:rPr b="1" lang="en-GB">
                <a:solidFill>
                  <a:srgbClr val="9DA57C"/>
                </a:solidFill>
              </a:rPr>
              <a:t>Parte 1 </a:t>
            </a:r>
            <a:r>
              <a:rPr lang="en-GB">
                <a:solidFill>
                  <a:srgbClr val="9DA57C"/>
                </a:solidFill>
              </a:rPr>
              <a:t>- </a:t>
            </a:r>
            <a:r>
              <a:rPr b="1" i="1" lang="en-GB">
                <a:solidFill>
                  <a:srgbClr val="9DA57C"/>
                </a:solidFill>
              </a:rPr>
              <a:t>Mentoring</a:t>
            </a:r>
            <a:endParaRPr b="1" i="1">
              <a:solidFill>
                <a:srgbClr val="636A6F"/>
              </a:solidFill>
            </a:endParaRPr>
          </a:p>
          <a:p>
            <a:pPr indent="0" lvl="0" marL="0" rtl="0" algn="l">
              <a:lnSpc>
                <a:spcPct val="90000"/>
              </a:lnSpc>
              <a:spcBef>
                <a:spcPts val="1000"/>
              </a:spcBef>
              <a:spcAft>
                <a:spcPts val="0"/>
              </a:spcAft>
              <a:buClr>
                <a:srgbClr val="9DA57C"/>
              </a:buClr>
              <a:buSzPts val="1800"/>
              <a:buNone/>
            </a:pPr>
            <a:r>
              <a:rPr lang="en-GB">
                <a:solidFill>
                  <a:srgbClr val="636A6F"/>
                </a:solidFill>
              </a:rPr>
              <a:t>Informação geral sobre </a:t>
            </a:r>
            <a:r>
              <a:rPr i="1" lang="en-GB">
                <a:solidFill>
                  <a:srgbClr val="636A6F"/>
                </a:solidFill>
              </a:rPr>
              <a:t>mentoring </a:t>
            </a:r>
            <a:r>
              <a:rPr lang="en-GB">
                <a:solidFill>
                  <a:srgbClr val="636A6F"/>
                </a:solidFill>
              </a:rPr>
              <a:t>e sobre outros conceitos relacionados </a:t>
            </a:r>
            <a:endParaRPr/>
          </a:p>
          <a:p>
            <a:pPr indent="0" lvl="0" marL="0" rtl="0" algn="l">
              <a:lnSpc>
                <a:spcPct val="90000"/>
              </a:lnSpc>
              <a:spcBef>
                <a:spcPts val="1000"/>
              </a:spcBef>
              <a:spcAft>
                <a:spcPts val="0"/>
              </a:spcAft>
              <a:buClr>
                <a:srgbClr val="9DA57C"/>
              </a:buClr>
              <a:buSzPts val="1800"/>
              <a:buNone/>
            </a:pPr>
            <a:r>
              <a:t/>
            </a:r>
            <a:endParaRPr>
              <a:solidFill>
                <a:srgbClr val="636A6F"/>
              </a:solidFill>
            </a:endParaRPr>
          </a:p>
          <a:p>
            <a:pPr indent="-285750" lvl="0" marL="285750" rtl="0" algn="l">
              <a:lnSpc>
                <a:spcPct val="90000"/>
              </a:lnSpc>
              <a:spcBef>
                <a:spcPts val="1000"/>
              </a:spcBef>
              <a:spcAft>
                <a:spcPts val="0"/>
              </a:spcAft>
              <a:buClr>
                <a:srgbClr val="9DA57C"/>
              </a:buClr>
              <a:buSzPts val="1800"/>
              <a:buFont typeface="Noto Sans Symbols"/>
              <a:buChar char="🗹"/>
            </a:pPr>
            <a:r>
              <a:rPr b="1" lang="en-GB">
                <a:solidFill>
                  <a:srgbClr val="9DA57C"/>
                </a:solidFill>
              </a:rPr>
              <a:t>Parte 2 - Metas e objetivos do programa de </a:t>
            </a:r>
            <a:r>
              <a:rPr b="1" i="1" lang="en-GB">
                <a:solidFill>
                  <a:srgbClr val="9DA57C"/>
                </a:solidFill>
              </a:rPr>
              <a:t>mentoring </a:t>
            </a:r>
            <a:endParaRPr i="1"/>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Definição clara dos objetivos </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Objetivos e finalidade do programa de </a:t>
            </a:r>
            <a:r>
              <a:rPr i="1" lang="en-GB" sz="1800">
                <a:solidFill>
                  <a:srgbClr val="636A6F"/>
                </a:solidFill>
                <a:latin typeface="Open Sans Light"/>
                <a:ea typeface="Open Sans Light"/>
                <a:cs typeface="Open Sans Light"/>
                <a:sym typeface="Open Sans Light"/>
              </a:rPr>
              <a:t>mentoring</a:t>
            </a:r>
            <a:endParaRPr i="1" sz="1800">
              <a:solidFill>
                <a:srgbClr val="636A6F"/>
              </a:solidFill>
              <a:latin typeface="Open Sans Light"/>
              <a:ea typeface="Open Sans Light"/>
              <a:cs typeface="Open Sans Light"/>
              <a:sym typeface="Open Sans Light"/>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Vantagens para a empresa/organização; vantagens para os colaboradores </a:t>
            </a:r>
            <a:endParaRPr/>
          </a:p>
          <a:p>
            <a:pPr indent="0" lvl="0" marL="0" rtl="0" algn="just">
              <a:lnSpc>
                <a:spcPct val="90000"/>
              </a:lnSpc>
              <a:spcBef>
                <a:spcPts val="1000"/>
              </a:spcBef>
              <a:spcAft>
                <a:spcPts val="0"/>
              </a:spcAft>
              <a:buClr>
                <a:srgbClr val="9DA57C"/>
              </a:buClr>
              <a:buSzPts val="1800"/>
              <a:buNone/>
            </a:pPr>
            <a:r>
              <a:t/>
            </a:r>
            <a:endParaRPr>
              <a:solidFill>
                <a:srgbClr val="636A6F"/>
              </a:solidFill>
            </a:endParaRPr>
          </a:p>
          <a:p>
            <a:pPr indent="-171450" lvl="0" marL="285750" rtl="0" algn="just">
              <a:lnSpc>
                <a:spcPct val="90000"/>
              </a:lnSpc>
              <a:spcBef>
                <a:spcPts val="1000"/>
              </a:spcBef>
              <a:spcAft>
                <a:spcPts val="0"/>
              </a:spcAft>
              <a:buClr>
                <a:srgbClr val="9DA57C"/>
              </a:buClr>
              <a:buSzPts val="1800"/>
              <a:buFont typeface="Noto Sans Symbols"/>
              <a:buNone/>
            </a:pPr>
            <a:r>
              <a:t/>
            </a:r>
            <a:endParaRPr b="1">
              <a:solidFill>
                <a:srgbClr val="9DA57C"/>
              </a:solidFill>
            </a:endParaRPr>
          </a:p>
        </p:txBody>
      </p:sp>
      <p:sp>
        <p:nvSpPr>
          <p:cNvPr id="133" name="Google Shape;133;p28"/>
          <p:cNvSpPr txBox="1"/>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chemeClr val="dk1"/>
              </a:buClr>
              <a:buSzPts val="3000"/>
              <a:buFont typeface="Open Sans"/>
              <a:buNone/>
            </a:pPr>
            <a:r>
              <a:rPr b="0" i="0" lang="en-GB" sz="2400" u="none" cap="none" strike="noStrike">
                <a:solidFill>
                  <a:schemeClr val="dk1"/>
                </a:solidFill>
                <a:latin typeface="Open Sans"/>
                <a:ea typeface="Open Sans"/>
                <a:cs typeface="Open Sans"/>
                <a:sym typeface="Open Sans"/>
              </a:rPr>
              <a:t>Unidade 3: Check-list para conceptualizar um programa de formação de mentores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9"/>
          <p:cNvSpPr txBox="1"/>
          <p:nvPr>
            <p:ph idx="1" type="body"/>
          </p:nvPr>
        </p:nvSpPr>
        <p:spPr>
          <a:xfrm>
            <a:off x="97971" y="1437284"/>
            <a:ext cx="627470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Clr>
                <a:srgbClr val="9869BD"/>
              </a:buClr>
              <a:buSzPts val="1800"/>
              <a:buFont typeface="Noto Sans Symbols"/>
              <a:buChar char="🗹"/>
            </a:pPr>
            <a:r>
              <a:rPr lang="en-GB">
                <a:solidFill>
                  <a:srgbClr val="636A6F"/>
                </a:solidFill>
              </a:rPr>
              <a:t>Definição dos conteúdos didáticos: </a:t>
            </a:r>
            <a:endParaRPr/>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Competênciasde</a:t>
            </a:r>
            <a:r>
              <a:rPr i="1" lang="en-GB" sz="1800">
                <a:solidFill>
                  <a:srgbClr val="636A6F"/>
                </a:solidFill>
                <a:latin typeface="Open Sans Light"/>
                <a:ea typeface="Open Sans Light"/>
                <a:cs typeface="Open Sans Light"/>
                <a:sym typeface="Open Sans Light"/>
              </a:rPr>
              <a:t> mentoring</a:t>
            </a:r>
            <a:r>
              <a:rPr lang="en-GB" sz="1800">
                <a:solidFill>
                  <a:srgbClr val="636A6F"/>
                </a:solidFill>
                <a:latin typeface="Open Sans Light"/>
                <a:ea typeface="Open Sans Light"/>
                <a:cs typeface="Open Sans Light"/>
                <a:sym typeface="Open Sans Light"/>
              </a:rPr>
              <a:t> </a:t>
            </a:r>
            <a:endParaRPr/>
          </a:p>
          <a:p>
            <a:pPr indent="-285750" lvl="1" marL="971533" rtl="0" algn="l">
              <a:lnSpc>
                <a:spcPct val="90000"/>
              </a:lnSpc>
              <a:spcBef>
                <a:spcPts val="500"/>
              </a:spcBef>
              <a:spcAft>
                <a:spcPts val="0"/>
              </a:spcAft>
              <a:buClr>
                <a:srgbClr val="9869BD"/>
              </a:buClr>
              <a:buSzPts val="1440"/>
              <a:buFont typeface="Noto Sans Symbols"/>
              <a:buChar char="🗹"/>
            </a:pPr>
            <a:r>
              <a:rPr i="1" lang="en-GB" sz="1800">
                <a:solidFill>
                  <a:srgbClr val="636A6F"/>
                </a:solidFill>
                <a:latin typeface="Open Sans Light"/>
                <a:ea typeface="Open Sans Light"/>
                <a:cs typeface="Open Sans Light"/>
                <a:sym typeface="Open Sans Light"/>
              </a:rPr>
              <a:t>Mentoring </a:t>
            </a:r>
            <a:r>
              <a:rPr lang="en-GB" sz="1800">
                <a:solidFill>
                  <a:srgbClr val="636A6F"/>
                </a:solidFill>
                <a:latin typeface="Open Sans Light"/>
                <a:ea typeface="Open Sans Light"/>
                <a:cs typeface="Open Sans Light"/>
                <a:sym typeface="Open Sans Light"/>
              </a:rPr>
              <a:t> e perfil do mentorado</a:t>
            </a:r>
            <a:endParaRPr/>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Estabelecimento e gestão de relações </a:t>
            </a:r>
            <a:endParaRPr/>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Planeamento e gestão de reuniões/sessões de </a:t>
            </a:r>
            <a:r>
              <a:rPr i="1" lang="en-GB" sz="1800">
                <a:solidFill>
                  <a:srgbClr val="636A6F"/>
                </a:solidFill>
                <a:latin typeface="Open Sans Light"/>
                <a:ea typeface="Open Sans Light"/>
                <a:cs typeface="Open Sans Light"/>
                <a:sym typeface="Open Sans Light"/>
              </a:rPr>
              <a:t>mentoring</a:t>
            </a:r>
            <a:endParaRPr i="1"/>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Correspondência entre mentores e mentorados </a:t>
            </a:r>
            <a:endParaRPr/>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Fases de </a:t>
            </a:r>
            <a:r>
              <a:rPr i="1" lang="en-GB" sz="1800">
                <a:solidFill>
                  <a:srgbClr val="636A6F"/>
                </a:solidFill>
                <a:latin typeface="Open Sans Light"/>
                <a:ea typeface="Open Sans Light"/>
                <a:cs typeface="Open Sans Light"/>
                <a:sym typeface="Open Sans Light"/>
              </a:rPr>
              <a:t>mentoring</a:t>
            </a:r>
            <a:endParaRPr i="1" sz="1800"/>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Técnicas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Iniciar o relacionamento e estabelecer limites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Estabelecer objetivos e orientar os indivíduos acompanhados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Gestão de conflitos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Escuta eficaz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Questionamento efetivo </a:t>
            </a:r>
            <a:endParaRPr/>
          </a:p>
          <a:p>
            <a:pPr indent="-285750" lvl="2" marL="1428721" rtl="0" algn="l">
              <a:lnSpc>
                <a:spcPct val="90000"/>
              </a:lnSpc>
              <a:spcBef>
                <a:spcPts val="500"/>
              </a:spcBef>
              <a:spcAft>
                <a:spcPts val="0"/>
              </a:spcAft>
              <a:buClr>
                <a:srgbClr val="9869BD"/>
              </a:buClr>
              <a:buSzPts val="1440"/>
              <a:buFont typeface="Noto Sans Symbols"/>
              <a:buChar char="🗹"/>
            </a:pPr>
            <a:r>
              <a:rPr i="1" lang="en-GB" sz="1800">
                <a:solidFill>
                  <a:srgbClr val="636A6F"/>
                </a:solidFill>
                <a:latin typeface="Open Sans Light"/>
                <a:ea typeface="Open Sans Light"/>
                <a:cs typeface="Open Sans Light"/>
                <a:sym typeface="Open Sans Light"/>
              </a:rPr>
              <a:t>Feedback</a:t>
            </a:r>
            <a:r>
              <a:rPr lang="en-GB" sz="1800">
                <a:solidFill>
                  <a:srgbClr val="636A6F"/>
                </a:solidFill>
                <a:latin typeface="Open Sans Light"/>
                <a:ea typeface="Open Sans Light"/>
                <a:cs typeface="Open Sans Light"/>
                <a:sym typeface="Open Sans Light"/>
              </a:rPr>
              <a:t> eficaz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Terminar as sessões de forma eficaz </a:t>
            </a:r>
            <a:endParaRPr/>
          </a:p>
          <a:p>
            <a:pPr indent="0" lvl="2" marL="1142971" rtl="0" algn="l">
              <a:lnSpc>
                <a:spcPct val="90000"/>
              </a:lnSpc>
              <a:spcBef>
                <a:spcPts val="500"/>
              </a:spcBef>
              <a:spcAft>
                <a:spcPts val="0"/>
              </a:spcAft>
              <a:buClr>
                <a:srgbClr val="9869BD"/>
              </a:buClr>
              <a:buSzPts val="1440"/>
              <a:buNone/>
            </a:pPr>
            <a:r>
              <a:t/>
            </a:r>
            <a:endParaRPr sz="1800">
              <a:solidFill>
                <a:srgbClr val="636A6F"/>
              </a:solidFill>
              <a:latin typeface="Open Sans Light"/>
              <a:ea typeface="Open Sans Light"/>
              <a:cs typeface="Open Sans Light"/>
              <a:sym typeface="Open Sans Light"/>
            </a:endParaRPr>
          </a:p>
          <a:p>
            <a:pPr indent="-194310" lvl="2" marL="1428721" rtl="0" algn="l">
              <a:lnSpc>
                <a:spcPct val="90000"/>
              </a:lnSpc>
              <a:spcBef>
                <a:spcPts val="500"/>
              </a:spcBef>
              <a:spcAft>
                <a:spcPts val="0"/>
              </a:spcAft>
              <a:buClr>
                <a:srgbClr val="9869BD"/>
              </a:buClr>
              <a:buSzPts val="1440"/>
              <a:buFont typeface="Noto Sans Symbols"/>
              <a:buNone/>
            </a:pPr>
            <a:r>
              <a:t/>
            </a:r>
            <a:endParaRPr sz="1800">
              <a:solidFill>
                <a:srgbClr val="636A6F"/>
              </a:solidFill>
              <a:latin typeface="Open Sans Light"/>
              <a:ea typeface="Open Sans Light"/>
              <a:cs typeface="Open Sans Light"/>
              <a:sym typeface="Open Sans Light"/>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just">
              <a:lnSpc>
                <a:spcPct val="90000"/>
              </a:lnSpc>
              <a:spcBef>
                <a:spcPts val="1000"/>
              </a:spcBef>
              <a:spcAft>
                <a:spcPts val="0"/>
              </a:spcAft>
              <a:buClr>
                <a:srgbClr val="9869BD"/>
              </a:buClr>
              <a:buSzPts val="1800"/>
              <a:buFont typeface="Noto Sans Symbols"/>
              <a:buNone/>
            </a:pPr>
            <a:r>
              <a:t/>
            </a:r>
            <a:endParaRPr/>
          </a:p>
        </p:txBody>
      </p:sp>
      <p:sp>
        <p:nvSpPr>
          <p:cNvPr id="140" name="Google Shape;140;p2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3.1.: Passar à ação </a:t>
            </a:r>
            <a:endParaRPr/>
          </a:p>
        </p:txBody>
      </p:sp>
      <p:sp>
        <p:nvSpPr>
          <p:cNvPr id="141" name="Google Shape;141;p29"/>
          <p:cNvSpPr txBox="1"/>
          <p:nvPr>
            <p:ph idx="2" type="body"/>
          </p:nvPr>
        </p:nvSpPr>
        <p:spPr>
          <a:xfrm>
            <a:off x="6372677" y="1439468"/>
            <a:ext cx="5910944" cy="5313673"/>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Clr>
                <a:srgbClr val="9DA57C"/>
              </a:buClr>
              <a:buSzPts val="1800"/>
              <a:buFont typeface="Noto Sans Symbols"/>
              <a:buChar char="🗹"/>
            </a:pPr>
            <a:r>
              <a:rPr b="1" lang="en-GB">
                <a:solidFill>
                  <a:srgbClr val="9DA57C"/>
                </a:solidFill>
              </a:rPr>
              <a:t>Parte 3 - Âmbito do programa de </a:t>
            </a:r>
            <a:r>
              <a:rPr b="1" i="1" lang="en-GB">
                <a:solidFill>
                  <a:srgbClr val="9DA57C"/>
                </a:solidFill>
              </a:rPr>
              <a:t>mentoring</a:t>
            </a:r>
            <a:endParaRPr i="1"/>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Caraterização dos grupos-alvo </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Tipo(s) de modelo(s)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Perfil dos mentores e mentorados</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Papéis e responsabilidades de todos os participantes no programa (por exemplo, gestores, mentores, mentorados, etc.) </a:t>
            </a:r>
            <a:endParaRPr/>
          </a:p>
          <a:p>
            <a:pPr indent="0" lvl="0" marL="0" rtl="0" algn="just">
              <a:lnSpc>
                <a:spcPct val="90000"/>
              </a:lnSpc>
              <a:spcBef>
                <a:spcPts val="1000"/>
              </a:spcBef>
              <a:spcAft>
                <a:spcPts val="0"/>
              </a:spcAft>
              <a:buClr>
                <a:schemeClr val="lt2"/>
              </a:buClr>
              <a:buSzPts val="1800"/>
              <a:buNone/>
            </a:pPr>
            <a:r>
              <a:t/>
            </a:r>
            <a:endParaRPr/>
          </a:p>
          <a:p>
            <a:pPr indent="-285750" lvl="0" marL="285750" rtl="0" algn="l">
              <a:lnSpc>
                <a:spcPct val="90000"/>
              </a:lnSpc>
              <a:spcBef>
                <a:spcPts val="1000"/>
              </a:spcBef>
              <a:spcAft>
                <a:spcPts val="0"/>
              </a:spcAft>
              <a:buClr>
                <a:srgbClr val="9DA57C"/>
              </a:buClr>
              <a:buSzPts val="1800"/>
              <a:buFont typeface="Noto Sans Symbols"/>
              <a:buChar char="🗹"/>
            </a:pPr>
            <a:r>
              <a:rPr b="1" lang="en-GB">
                <a:solidFill>
                  <a:srgbClr val="9DA57C"/>
                </a:solidFill>
              </a:rPr>
              <a:t>Parte 4 - Implementação do programa </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Formação: formar o mentor </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Correspondência de mentores e mentorados</a:t>
            </a:r>
            <a:endParaRPr sz="1800"/>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Relações formais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número de sessões; planeamento; acompanhamento; sessão final e avaliação) </a:t>
            </a:r>
            <a:endParaRPr/>
          </a:p>
          <a:p>
            <a:pPr indent="-171450" lvl="1" marL="971533" rtl="0" algn="l">
              <a:lnSpc>
                <a:spcPct val="90000"/>
              </a:lnSpc>
              <a:spcBef>
                <a:spcPts val="500"/>
              </a:spcBef>
              <a:spcAft>
                <a:spcPts val="0"/>
              </a:spcAft>
              <a:buClr>
                <a:srgbClr val="9DA57C"/>
              </a:buClr>
              <a:buSzPts val="1800"/>
              <a:buFont typeface="Noto Sans Symbols"/>
              <a:buNone/>
            </a:pPr>
            <a:r>
              <a:t/>
            </a:r>
            <a:endParaRPr sz="1800">
              <a:solidFill>
                <a:srgbClr val="636A6F"/>
              </a:solidFill>
              <a:latin typeface="Open Sans Light"/>
              <a:ea typeface="Open Sans Light"/>
              <a:cs typeface="Open Sans Light"/>
              <a:sym typeface="Open Sans Light"/>
            </a:endParaRPr>
          </a:p>
          <a:p>
            <a:pPr indent="0" lvl="1" marL="685783" rtl="0" algn="l">
              <a:lnSpc>
                <a:spcPct val="90000"/>
              </a:lnSpc>
              <a:spcBef>
                <a:spcPts val="500"/>
              </a:spcBef>
              <a:spcAft>
                <a:spcPts val="0"/>
              </a:spcAft>
              <a:buClr>
                <a:srgbClr val="9DA57C"/>
              </a:buClr>
              <a:buSzPts val="2200"/>
              <a:buNone/>
            </a:pPr>
            <a:r>
              <a:t/>
            </a:r>
            <a:endParaRPr b="1">
              <a:solidFill>
                <a:srgbClr val="9DA57C"/>
              </a:solidFill>
            </a:endParaRPr>
          </a:p>
          <a:p>
            <a:pPr indent="-146050" lvl="1" marL="971533" rtl="0" algn="l">
              <a:lnSpc>
                <a:spcPct val="90000"/>
              </a:lnSpc>
              <a:spcBef>
                <a:spcPts val="500"/>
              </a:spcBef>
              <a:spcAft>
                <a:spcPts val="0"/>
              </a:spcAft>
              <a:buClr>
                <a:srgbClr val="9DA57C"/>
              </a:buClr>
              <a:buSzPts val="2200"/>
              <a:buFont typeface="Noto Sans Symbols"/>
              <a:buNone/>
            </a:pPr>
            <a:r>
              <a:t/>
            </a:r>
            <a:endParaRPr b="1">
              <a:solidFill>
                <a:srgbClr val="9DA57C"/>
              </a:solidFill>
            </a:endParaRPr>
          </a:p>
        </p:txBody>
      </p:sp>
      <p:sp>
        <p:nvSpPr>
          <p:cNvPr id="142" name="Google Shape;142;p29"/>
          <p:cNvSpPr txBox="1"/>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chemeClr val="dk1"/>
              </a:buClr>
              <a:buSzPts val="3000"/>
              <a:buFont typeface="Open Sans"/>
              <a:buNone/>
            </a:pPr>
            <a:r>
              <a:rPr b="0" i="0" lang="en-GB" sz="2400" u="none" cap="none" strike="noStrike">
                <a:solidFill>
                  <a:schemeClr val="dk1"/>
                </a:solidFill>
                <a:latin typeface="Open Sans"/>
                <a:ea typeface="Open Sans"/>
                <a:cs typeface="Open Sans"/>
                <a:sym typeface="Open Sans"/>
              </a:rPr>
              <a:t>Unidade 3: Check-list para conceptualizar um programa de formação de mentores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ph idx="1" type="body"/>
          </p:nvPr>
        </p:nvSpPr>
        <p:spPr>
          <a:xfrm>
            <a:off x="97971" y="1462684"/>
            <a:ext cx="5910944"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Clr>
                <a:srgbClr val="9869BD"/>
              </a:buClr>
              <a:buSzPts val="1800"/>
              <a:buFont typeface="Noto Sans Symbols"/>
              <a:buChar char="🗹"/>
            </a:pPr>
            <a:r>
              <a:rPr lang="en-GB">
                <a:solidFill>
                  <a:srgbClr val="636A6F"/>
                </a:solidFill>
              </a:rPr>
              <a:t>Definição dos conteúdos didáticos: </a:t>
            </a:r>
            <a:endParaRPr/>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Sessões de </a:t>
            </a:r>
            <a:r>
              <a:rPr i="1" lang="en-GB" sz="1800">
                <a:solidFill>
                  <a:srgbClr val="636A6F"/>
                </a:solidFill>
                <a:latin typeface="Open Sans Light"/>
                <a:ea typeface="Open Sans Light"/>
                <a:cs typeface="Open Sans Light"/>
                <a:sym typeface="Open Sans Light"/>
              </a:rPr>
              <a:t>mentoring </a:t>
            </a:r>
            <a:r>
              <a:rPr lang="en-GB" sz="1800">
                <a:solidFill>
                  <a:srgbClr val="636A6F"/>
                </a:solidFill>
                <a:latin typeface="Open Sans Light"/>
                <a:ea typeface="Open Sans Light"/>
                <a:cs typeface="Open Sans Light"/>
                <a:sym typeface="Open Sans Light"/>
              </a:rPr>
              <a:t>de avaliação e progressão dos indivíduos acompanhados </a:t>
            </a:r>
            <a:endParaRPr/>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Ferramentas para sessões de</a:t>
            </a:r>
            <a:r>
              <a:rPr i="1" lang="en-GB" sz="1800">
                <a:solidFill>
                  <a:srgbClr val="636A6F"/>
                </a:solidFill>
                <a:latin typeface="Open Sans Light"/>
                <a:ea typeface="Open Sans Light"/>
                <a:cs typeface="Open Sans Light"/>
                <a:sym typeface="Open Sans Light"/>
              </a:rPr>
              <a:t> mentoring</a:t>
            </a:r>
            <a:r>
              <a:rPr lang="en-GB" sz="1800">
                <a:solidFill>
                  <a:srgbClr val="636A6F"/>
                </a:solidFill>
                <a:latin typeface="Open Sans Light"/>
                <a:ea typeface="Open Sans Light"/>
                <a:cs typeface="Open Sans Light"/>
                <a:sym typeface="Open Sans Light"/>
              </a:rPr>
              <a:t>: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Acordo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Plano das sessões de </a:t>
            </a:r>
            <a:r>
              <a:rPr i="1" lang="en-GB" sz="1800">
                <a:solidFill>
                  <a:srgbClr val="636A6F"/>
                </a:solidFill>
                <a:latin typeface="Open Sans Light"/>
                <a:ea typeface="Open Sans Light"/>
                <a:cs typeface="Open Sans Light"/>
                <a:sym typeface="Open Sans Light"/>
              </a:rPr>
              <a:t>mentoring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Plano de ação para o mentorado</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Formulários de avaliação </a:t>
            </a:r>
            <a:endParaRPr/>
          </a:p>
          <a:p>
            <a:pPr indent="-285750" lvl="2" marL="1428721"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Exercícios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endParaRPr/>
          </a:p>
          <a:p>
            <a:pPr indent="-285750" lvl="1" marL="971533" rtl="0" algn="l">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Diferenças culturais e sociais; considerações de género; confidencialidade e conflito de interesses</a:t>
            </a:r>
            <a:endParaRPr sz="1800">
              <a:solidFill>
                <a:srgbClr val="636A6F"/>
              </a:solidFill>
              <a:latin typeface="Open Sans Light"/>
              <a:ea typeface="Open Sans Light"/>
              <a:cs typeface="Open Sans Light"/>
              <a:sym typeface="Open Sans Light"/>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l">
              <a:lnSpc>
                <a:spcPct val="90000"/>
              </a:lnSpc>
              <a:spcBef>
                <a:spcPts val="1000"/>
              </a:spcBef>
              <a:spcAft>
                <a:spcPts val="0"/>
              </a:spcAft>
              <a:buClr>
                <a:srgbClr val="9869BD"/>
              </a:buClr>
              <a:buSzPts val="1800"/>
              <a:buFont typeface="Noto Sans Symbols"/>
              <a:buNone/>
            </a:pPr>
            <a:r>
              <a:t/>
            </a:r>
            <a:endParaRPr>
              <a:solidFill>
                <a:srgbClr val="636A6F"/>
              </a:solidFill>
            </a:endParaRPr>
          </a:p>
          <a:p>
            <a:pPr indent="-171450" lvl="0" marL="285750" rtl="0" algn="just">
              <a:lnSpc>
                <a:spcPct val="90000"/>
              </a:lnSpc>
              <a:spcBef>
                <a:spcPts val="1000"/>
              </a:spcBef>
              <a:spcAft>
                <a:spcPts val="0"/>
              </a:spcAft>
              <a:buClr>
                <a:srgbClr val="9869BD"/>
              </a:buClr>
              <a:buSzPts val="1800"/>
              <a:buFont typeface="Noto Sans Symbols"/>
              <a:buNone/>
            </a:pPr>
            <a:r>
              <a:t/>
            </a:r>
            <a:endParaRPr/>
          </a:p>
        </p:txBody>
      </p:sp>
      <p:sp>
        <p:nvSpPr>
          <p:cNvPr id="149" name="Google Shape;149;p3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3.1.: Passar à ação </a:t>
            </a:r>
            <a:endParaRPr/>
          </a:p>
        </p:txBody>
      </p:sp>
      <p:sp>
        <p:nvSpPr>
          <p:cNvPr id="150" name="Google Shape;150;p30"/>
          <p:cNvSpPr txBox="1"/>
          <p:nvPr>
            <p:ph idx="2" type="body"/>
          </p:nvPr>
        </p:nvSpPr>
        <p:spPr>
          <a:xfrm>
            <a:off x="6131377" y="1449984"/>
            <a:ext cx="5910944" cy="5313673"/>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Clr>
                <a:srgbClr val="9DA57C"/>
              </a:buClr>
              <a:buSzPts val="1800"/>
              <a:buFont typeface="Noto Sans Symbols"/>
              <a:buChar char="🗹"/>
            </a:pPr>
            <a:r>
              <a:rPr b="1" lang="en-GB">
                <a:solidFill>
                  <a:srgbClr val="9DA57C"/>
                </a:solidFill>
              </a:rPr>
              <a:t>Parte 5 - Processos de qualidade do programa </a:t>
            </a:r>
            <a:endParaRPr/>
          </a:p>
          <a:p>
            <a:pPr indent="0" lvl="0" marL="0" rtl="0" algn="l">
              <a:lnSpc>
                <a:spcPct val="90000"/>
              </a:lnSpc>
              <a:spcBef>
                <a:spcPts val="1000"/>
              </a:spcBef>
              <a:spcAft>
                <a:spcPts val="0"/>
              </a:spcAft>
              <a:buClr>
                <a:srgbClr val="9DA57C"/>
              </a:buClr>
              <a:buSzPts val="1800"/>
              <a:buNone/>
            </a:pPr>
            <a:r>
              <a:rPr lang="en-GB" sz="1800">
                <a:solidFill>
                  <a:srgbClr val="636A6F"/>
                </a:solidFill>
              </a:rPr>
              <a:t>Esta parte corresponde à avaliação e </a:t>
            </a:r>
            <a:r>
              <a:rPr lang="en-GB">
                <a:solidFill>
                  <a:srgbClr val="636A6F"/>
                </a:solidFill>
              </a:rPr>
              <a:t>deve ser realizada pelos </a:t>
            </a:r>
            <a:r>
              <a:rPr lang="en-GB" sz="1800">
                <a:solidFill>
                  <a:srgbClr val="636A6F"/>
                </a:solidFill>
              </a:rPr>
              <a:t>responsáveis pela execução do programa (por exemplo, responsáveis dos recursos humanos, gestores </a:t>
            </a:r>
            <a:r>
              <a:rPr lang="en-GB">
                <a:solidFill>
                  <a:srgbClr val="636A6F"/>
                </a:solidFill>
              </a:rPr>
              <a:t>equipa</a:t>
            </a:r>
            <a:r>
              <a:rPr lang="en-GB" sz="1800">
                <a:solidFill>
                  <a:srgbClr val="636A6F"/>
                </a:solidFill>
              </a:rPr>
              <a:t>, gestores de projeto, etc.) </a:t>
            </a:r>
            <a:endParaRPr/>
          </a:p>
          <a:p>
            <a:pPr indent="0" lvl="0" marL="0" rtl="0" algn="l">
              <a:lnSpc>
                <a:spcPct val="90000"/>
              </a:lnSpc>
              <a:spcBef>
                <a:spcPts val="1000"/>
              </a:spcBef>
              <a:spcAft>
                <a:spcPts val="0"/>
              </a:spcAft>
              <a:buClr>
                <a:srgbClr val="9DA57C"/>
              </a:buClr>
              <a:buSzPts val="1800"/>
              <a:buNone/>
            </a:pPr>
            <a:r>
              <a:t/>
            </a:r>
            <a:endParaRPr sz="1800">
              <a:solidFill>
                <a:srgbClr val="636A6F"/>
              </a:solidFill>
            </a:endParaRPr>
          </a:p>
          <a:p>
            <a:pPr indent="0" lvl="0" marL="0" rtl="0" algn="l">
              <a:lnSpc>
                <a:spcPct val="90000"/>
              </a:lnSpc>
              <a:spcBef>
                <a:spcPts val="1000"/>
              </a:spcBef>
              <a:spcAft>
                <a:spcPts val="0"/>
              </a:spcAft>
              <a:buClr>
                <a:srgbClr val="9DA57C"/>
              </a:buClr>
              <a:buSzPts val="1800"/>
              <a:buNone/>
            </a:pPr>
            <a:r>
              <a:rPr b="1" lang="en-GB">
                <a:solidFill>
                  <a:srgbClr val="9DA57C"/>
                </a:solidFill>
              </a:rPr>
              <a:t> Parte 6 - Ferramentas e modelos</a:t>
            </a:r>
            <a:endParaRPr>
              <a:solidFill>
                <a:srgbClr val="636A6F"/>
              </a:solidFill>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Plataformas que serão utilizadas </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Acordo de </a:t>
            </a:r>
            <a:r>
              <a:rPr i="1" lang="en-GB" sz="1800">
                <a:solidFill>
                  <a:srgbClr val="636A6F"/>
                </a:solidFill>
                <a:latin typeface="Open Sans Light"/>
                <a:ea typeface="Open Sans Light"/>
                <a:cs typeface="Open Sans Light"/>
                <a:sym typeface="Open Sans Light"/>
              </a:rPr>
              <a:t>mentoring </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Plano das sessões de </a:t>
            </a:r>
            <a:r>
              <a:rPr i="1" lang="en-GB" sz="1800">
                <a:solidFill>
                  <a:srgbClr val="636A6F"/>
                </a:solidFill>
                <a:latin typeface="Open Sans Light"/>
                <a:ea typeface="Open Sans Light"/>
                <a:cs typeface="Open Sans Light"/>
                <a:sym typeface="Open Sans Light"/>
              </a:rPr>
              <a:t>mentoring</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Plano de ação para o mentorado</a:t>
            </a:r>
            <a:endParaRPr sz="1800"/>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Formulários de avaliação </a:t>
            </a:r>
            <a:endParaRPr/>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Exercícios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endParaRPr sz="1800"/>
          </a:p>
          <a:p>
            <a:pPr indent="-285750" lvl="1" marL="971533" rtl="0" algn="l">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Etc. </a:t>
            </a:r>
            <a:endParaRPr/>
          </a:p>
          <a:p>
            <a:pPr indent="-171450" lvl="0" marL="285750" rtl="0" algn="just">
              <a:lnSpc>
                <a:spcPct val="90000"/>
              </a:lnSpc>
              <a:spcBef>
                <a:spcPts val="1000"/>
              </a:spcBef>
              <a:spcAft>
                <a:spcPts val="0"/>
              </a:spcAft>
              <a:buClr>
                <a:srgbClr val="9DA57C"/>
              </a:buClr>
              <a:buSzPts val="1800"/>
              <a:buFont typeface="Noto Sans Symbols"/>
              <a:buNone/>
            </a:pPr>
            <a:r>
              <a:t/>
            </a:r>
            <a:endParaRPr b="1">
              <a:solidFill>
                <a:srgbClr val="9DA57C"/>
              </a:solidFill>
            </a:endParaRPr>
          </a:p>
        </p:txBody>
      </p:sp>
      <p:sp>
        <p:nvSpPr>
          <p:cNvPr id="151" name="Google Shape;151;p30"/>
          <p:cNvSpPr txBox="1"/>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chemeClr val="dk1"/>
              </a:buClr>
              <a:buSzPts val="3000"/>
              <a:buFont typeface="Open Sans"/>
              <a:buNone/>
            </a:pPr>
            <a:r>
              <a:rPr b="0" i="0" lang="en-GB" sz="2400" u="none" cap="none" strike="noStrike">
                <a:solidFill>
                  <a:schemeClr val="dk1"/>
                </a:solidFill>
                <a:latin typeface="Open Sans"/>
                <a:ea typeface="Open Sans"/>
                <a:cs typeface="Open Sans"/>
                <a:sym typeface="Open Sans"/>
              </a:rPr>
              <a:t>Unidade 3: Check-list para conceptualizar um programa de formação de mentores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